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9" r:id="rId3"/>
    <p:sldId id="264" r:id="rId4"/>
    <p:sldId id="265" r:id="rId5"/>
    <p:sldId id="260" r:id="rId6"/>
    <p:sldId id="263" r:id="rId8"/>
    <p:sldId id="257" r:id="rId9"/>
    <p:sldId id="258"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1"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29841" y="2505075"/>
            <a:ext cx="3868340"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2"/>
          <p:cNvSpPr>
            <a:spLocks noGrp="1"/>
          </p:cNvSpPr>
          <p:nvPr>
            <p:ph type="ctrTitle"/>
          </p:nvPr>
        </p:nvSpPr>
        <p:spPr>
          <a:xfrm>
            <a:off x="685800" y="2130425"/>
            <a:ext cx="7772400" cy="1470025"/>
          </a:xfrm>
        </p:spPr>
        <p:txBody>
          <a:bodyPr vert="horz" wrap="square" lIns="91440" tIns="45720" rIns="91440" bIns="45720" anchor="ctr" anchorCtr="0">
            <a:normAutofit/>
          </a:bodyPr>
          <a:lstStyle/>
          <a:p>
            <a:pPr eaLnBrk="1" hangingPunct="1">
              <a:buClrTx/>
              <a:buSzTx/>
              <a:buFontTx/>
            </a:pPr>
            <a:r>
              <a:rPr lang="en-US" altLang="zh-CN" sz="3600" b="1" kern="1200" dirty="0">
                <a:solidFill>
                  <a:srgbClr val="C00000"/>
                </a:solidFill>
                <a:latin typeface="Times New Roman" panose="02020603050405020304" pitchFamily="18" charset="0"/>
                <a:ea typeface="+mj-ea"/>
                <a:cs typeface="+mj-cs"/>
              </a:rPr>
              <a:t>All Hadronic Final States </a:t>
            </a:r>
            <a:br>
              <a:rPr lang="en-US" altLang="zh-CN" sz="3600" b="1" kern="1200" dirty="0">
                <a:solidFill>
                  <a:srgbClr val="C00000"/>
                </a:solidFill>
                <a:latin typeface="Times New Roman" panose="02020603050405020304" pitchFamily="18" charset="0"/>
                <a:ea typeface="+mj-ea"/>
                <a:cs typeface="+mj-cs"/>
              </a:rPr>
            </a:br>
            <a:r>
              <a:rPr lang="en-US" altLang="zh-CN" sz="3600" b="1" kern="1200" dirty="0">
                <a:solidFill>
                  <a:srgbClr val="C00000"/>
                </a:solidFill>
                <a:latin typeface="Times New Roman" panose="02020603050405020304" pitchFamily="18" charset="0"/>
                <a:ea typeface="+mj-ea"/>
                <a:cs typeface="+mj-cs"/>
              </a:rPr>
              <a:t>VVH Events Study</a:t>
            </a:r>
            <a:endParaRPr lang="en-US" altLang="zh-CN" sz="3600" b="1" kern="1200" dirty="0">
              <a:solidFill>
                <a:srgbClr val="C00000"/>
              </a:solidFill>
              <a:latin typeface="Times New Roman" panose="02020603050405020304" pitchFamily="18" charset="0"/>
              <a:ea typeface="+mj-ea"/>
              <a:cs typeface="+mj-cs"/>
            </a:endParaRPr>
          </a:p>
        </p:txBody>
      </p:sp>
      <p:sp>
        <p:nvSpPr>
          <p:cNvPr id="3075" name="Rectangle 3"/>
          <p:cNvSpPr>
            <a:spLocks noGrp="1" noChangeArrowheads="1"/>
          </p:cNvSpPr>
          <p:nvPr>
            <p:ph type="subTitle" idx="1"/>
          </p:nvPr>
        </p:nvSpPr>
        <p:spPr>
          <a:xfrm>
            <a:off x="1371600" y="3860800"/>
            <a:ext cx="6400800" cy="1752600"/>
          </a:xfrm>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20000"/>
              </a:spcBef>
              <a:spcAft>
                <a:spcPct val="0"/>
              </a:spcAft>
              <a:buClrTx/>
              <a:buSzTx/>
              <a:buFontTx/>
              <a:buNone/>
              <a:defRPr/>
            </a:pPr>
            <a:r>
              <a:rPr kumimoji="0" lang="en-US" altLang="zh-CN" sz="22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Yanxi</a:t>
            </a:r>
            <a:r>
              <a:rPr kumimoji="0" lang="en-US" altLang="zh-CN" sz="22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Gu</a:t>
            </a:r>
            <a:endParaRPr kumimoji="0" lang="en-US" altLang="zh-CN" sz="22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defRPr/>
            </a:pPr>
            <a:r>
              <a:rPr kumimoji="0" lang="en-US" altLang="zh-CN" sz="22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2021.10.18</a:t>
            </a:r>
            <a:endParaRPr kumimoji="0" lang="en-US" altLang="zh-CN" sz="22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endParaRPr>
          </a:p>
        </p:txBody>
      </p:sp>
      <p:sp>
        <p:nvSpPr>
          <p:cNvPr id="2" name="灯片编号占位符 1"/>
          <p:cNvSpPr>
            <a:spLocks noGrp="1"/>
          </p:cNvSpPr>
          <p:nvPr>
            <p:ph type="sldNum" sz="quarter" idx="12"/>
          </p:nvPr>
        </p:nvSpPr>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a:fld id="{9A0DB2DC-4C9A-4742-B13C-FB6460FD3503}" type="slidenum">
              <a:rPr lang="zh-CN" altLang="zh-CN" sz="1400" dirty="0"/>
            </a:fld>
            <a:endParaRPr lang="zh-CN" altLang="zh-CN" sz="1400" dirty="0"/>
          </a:p>
        </p:txBody>
      </p:sp>
      <p:sp>
        <p:nvSpPr>
          <p:cNvPr id="3" name="文本框 2"/>
          <p:cNvSpPr txBox="1"/>
          <p:nvPr/>
        </p:nvSpPr>
        <p:spPr>
          <a:xfrm>
            <a:off x="1501140" y="5023485"/>
            <a:ext cx="6459855" cy="368300"/>
          </a:xfrm>
          <a:prstGeom prst="rect">
            <a:avLst/>
          </a:prstGeom>
          <a:noFill/>
        </p:spPr>
        <p:txBody>
          <a:bodyPr wrap="none" rtlCol="0" anchor="t">
            <a:spAutoFit/>
          </a:bodyPr>
          <a:p>
            <a:r>
              <a:rPr lang="en-US" altLang="zh-CN">
                <a:sym typeface="+mn-ea"/>
              </a:rPr>
              <a:t>signal yield is scaled down by 1/0.7, problem fixed after 01.24.2022 </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85165" y="1485900"/>
            <a:ext cx="7886700" cy="3635375"/>
          </a:xfrm>
        </p:spPr>
        <p:txBody>
          <a:bodyPr>
            <a:normAutofit/>
          </a:bodyPr>
          <a:p>
            <a:r>
              <a:rPr lang="en-US" altLang="zh-CN" sz="2400" b="1">
                <a:solidFill>
                  <a:schemeClr val="accent6">
                    <a:lumMod val="50000"/>
                  </a:schemeClr>
                </a:solidFill>
                <a:latin typeface="Times New Roman" panose="02020603050405020304" pitchFamily="18" charset="0"/>
                <a:cs typeface="Times New Roman" panose="02020603050405020304" pitchFamily="18" charset="0"/>
              </a:rPr>
              <a:t>Purpose of study</a:t>
            </a:r>
            <a:endParaRPr lang="en-US" altLang="zh-CN" sz="2400" b="1">
              <a:solidFill>
                <a:schemeClr val="accent6">
                  <a:lumMod val="50000"/>
                </a:schemeClr>
              </a:solidFill>
              <a:latin typeface="Times New Roman" panose="02020603050405020304" pitchFamily="18" charset="0"/>
              <a:cs typeface="Times New Roman" panose="02020603050405020304" pitchFamily="18" charset="0"/>
            </a:endParaRPr>
          </a:p>
          <a:p>
            <a:endParaRPr lang="en-US" altLang="zh-CN" sz="2400">
              <a:latin typeface="Times New Roman" panose="02020603050405020304" pitchFamily="18" charset="0"/>
              <a:cs typeface="Times New Roman" panose="02020603050405020304" pitchFamily="18" charset="0"/>
            </a:endParaRPr>
          </a:p>
          <a:p>
            <a:r>
              <a:rPr lang="en-US" altLang="zh-CN" sz="2400" b="1">
                <a:solidFill>
                  <a:schemeClr val="accent6">
                    <a:lumMod val="50000"/>
                  </a:schemeClr>
                </a:solidFill>
                <a:latin typeface="Times New Roman" panose="02020603050405020304" pitchFamily="18" charset="0"/>
                <a:cs typeface="Times New Roman" panose="02020603050405020304" pitchFamily="18" charset="0"/>
              </a:rPr>
              <a:t>Event selections</a:t>
            </a:r>
            <a:endParaRPr lang="en-US" altLang="zh-CN" sz="2400" b="1">
              <a:solidFill>
                <a:schemeClr val="accent6">
                  <a:lumMod val="50000"/>
                </a:schemeClr>
              </a:solidFill>
              <a:latin typeface="Times New Roman" panose="02020603050405020304" pitchFamily="18" charset="0"/>
              <a:cs typeface="Times New Roman" panose="02020603050405020304" pitchFamily="18" charset="0"/>
            </a:endParaRPr>
          </a:p>
          <a:p>
            <a:endParaRPr lang="en-US" altLang="zh-CN" sz="2400">
              <a:latin typeface="Times New Roman" panose="02020603050405020304" pitchFamily="18" charset="0"/>
              <a:cs typeface="Times New Roman" panose="02020603050405020304" pitchFamily="18" charset="0"/>
            </a:endParaRPr>
          </a:p>
          <a:p>
            <a:endParaRPr lang="en-US" altLang="zh-CN" sz="2400">
              <a:latin typeface="Times New Roman" panose="02020603050405020304" pitchFamily="18" charset="0"/>
              <a:cs typeface="Times New Roman" panose="02020603050405020304" pitchFamily="18" charset="0"/>
            </a:endParaRPr>
          </a:p>
          <a:p>
            <a:endParaRPr lang="en-US" altLang="zh-CN" sz="2400">
              <a:latin typeface="Times New Roman" panose="02020603050405020304" pitchFamily="18" charset="0"/>
              <a:cs typeface="Times New Roman" panose="02020603050405020304" pitchFamily="18" charset="0"/>
            </a:endParaRPr>
          </a:p>
          <a:p>
            <a:r>
              <a:rPr lang="en-US" altLang="zh-CN" sz="2400" b="1">
                <a:solidFill>
                  <a:schemeClr val="accent6">
                    <a:lumMod val="50000"/>
                  </a:schemeClr>
                </a:solidFill>
                <a:latin typeface="Times New Roman" panose="02020603050405020304" pitchFamily="18" charset="0"/>
                <a:cs typeface="Times New Roman" panose="02020603050405020304" pitchFamily="18" charset="0"/>
              </a:rPr>
              <a:t>cutflow table for VVH</a:t>
            </a:r>
            <a:endParaRPr lang="en-US" altLang="zh-CN" sz="2400" b="1">
              <a:solidFill>
                <a:schemeClr val="accent6">
                  <a:lumMod val="50000"/>
                </a:schemeClr>
              </a:solidFill>
              <a:latin typeface="Times New Roman" panose="02020603050405020304" pitchFamily="18" charset="0"/>
              <a:cs typeface="Times New Roman" panose="02020603050405020304" pitchFamily="18" charset="0"/>
            </a:endParaRPr>
          </a:p>
          <a:p>
            <a:pPr marL="0" indent="0">
              <a:buNone/>
            </a:pPr>
            <a:endParaRPr lang="en-US" altLang="zh-CN" sz="2000">
              <a:latin typeface="Times New Roman" panose="02020603050405020304" pitchFamily="18" charset="0"/>
              <a:cs typeface="Times New Roman" panose="02020603050405020304" pitchFamily="18" charset="0"/>
            </a:endParaRPr>
          </a:p>
        </p:txBody>
      </p:sp>
      <p:sp>
        <p:nvSpPr>
          <p:cNvPr id="4" name="标题 1"/>
          <p:cNvSpPr>
            <a:spLocks noGrp="1"/>
          </p:cNvSpPr>
          <p:nvPr/>
        </p:nvSpPr>
        <p:spPr>
          <a:xfrm>
            <a:off x="282575" y="440055"/>
            <a:ext cx="3152775" cy="51625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fontAlgn="base">
              <a:lnSpc>
                <a:spcPct val="100000"/>
              </a:lnSpc>
              <a:buClrTx/>
              <a:buSzTx/>
              <a:buFontTx/>
            </a:pPr>
            <a:r>
              <a:rPr lang="en-US" altLang="zh-CN" sz="5000" b="1" baseline="-25000">
                <a:solidFill>
                  <a:srgbClr val="002060"/>
                </a:solidFill>
                <a:uFillTx/>
                <a:latin typeface="Times New Roman" panose="02020603050405020304" pitchFamily="18" charset="0"/>
                <a:cs typeface="Times New Roman" panose="02020603050405020304" pitchFamily="18" charset="0"/>
                <a:sym typeface="+mn-ea"/>
              </a:rPr>
              <a:t>Outlines</a:t>
            </a:r>
            <a:endParaRPr lang="en-US" altLang="zh-CN" sz="5000" b="1" baseline="-25000">
              <a:solidFill>
                <a:srgbClr val="002060"/>
              </a:solidFill>
              <a:uFillTx/>
              <a:latin typeface="Times New Roman" panose="02020603050405020304" pitchFamily="18" charset="0"/>
              <a:cs typeface="Times New Roman" panose="02020603050405020304" pitchFamily="18" charset="0"/>
              <a:sym typeface="+mn-ea"/>
            </a:endParaRPr>
          </a:p>
        </p:txBody>
      </p:sp>
      <p:sp>
        <p:nvSpPr>
          <p:cNvPr id="6" name="文本框 5"/>
          <p:cNvSpPr txBox="1"/>
          <p:nvPr/>
        </p:nvSpPr>
        <p:spPr>
          <a:xfrm>
            <a:off x="1497330" y="3075305"/>
            <a:ext cx="6149975" cy="706755"/>
          </a:xfrm>
          <a:prstGeom prst="rect">
            <a:avLst/>
          </a:prstGeom>
          <a:noFill/>
        </p:spPr>
        <p:txBody>
          <a:bodyPr wrap="square" rtlCol="0" anchor="t">
            <a:spAutoFit/>
          </a:bodyPr>
          <a:p>
            <a:pPr marL="0" indent="0">
              <a:buNone/>
            </a:pPr>
            <a:r>
              <a:rPr lang="en-US" altLang="zh-CN" sz="2000">
                <a:latin typeface="Times New Roman" panose="02020603050405020304" pitchFamily="18" charset="0"/>
                <a:cs typeface="Times New Roman" panose="02020603050405020304" pitchFamily="18" charset="0"/>
                <a:sym typeface="+mn-ea"/>
              </a:rPr>
              <a:t>showing the event selection criteria used for leptons, jets, and fatjets</a:t>
            </a:r>
            <a:endParaRPr lang="en-US" altLang="zh-CN" sz="2000">
              <a:latin typeface="Times New Roman" panose="02020603050405020304" pitchFamily="18" charset="0"/>
              <a:cs typeface="Times New Roman" panose="02020603050405020304" pitchFamily="18" charset="0"/>
              <a:sym typeface="+mn-ea"/>
            </a:endParaRPr>
          </a:p>
        </p:txBody>
      </p:sp>
      <p:sp>
        <p:nvSpPr>
          <p:cNvPr id="7" name="文本框 6"/>
          <p:cNvSpPr txBox="1"/>
          <p:nvPr/>
        </p:nvSpPr>
        <p:spPr>
          <a:xfrm>
            <a:off x="1496695" y="4873625"/>
            <a:ext cx="6150610" cy="1014730"/>
          </a:xfrm>
          <a:prstGeom prst="rect">
            <a:avLst/>
          </a:prstGeom>
          <a:noFill/>
        </p:spPr>
        <p:txBody>
          <a:bodyPr wrap="square" rtlCol="0" anchor="t">
            <a:spAutoFit/>
          </a:bodyPr>
          <a:p>
            <a:pPr marL="0" indent="0">
              <a:buNone/>
            </a:pPr>
            <a:r>
              <a:rPr lang="en-US" altLang="zh-CN" sz="2000">
                <a:latin typeface="Times New Roman" panose="02020603050405020304" pitchFamily="18" charset="0"/>
                <a:cs typeface="Times New Roman" panose="02020603050405020304" pitchFamily="18" charset="0"/>
                <a:sym typeface="+mn-ea"/>
              </a:rPr>
              <a:t>show 4 signal channels cutflow, in which H only decays into bb. All combinations of hadronic channels are shown here, for 3/2/1 fatjets and other jets. </a:t>
            </a:r>
            <a:endParaRPr lang="en-US" altLang="zh-CN" sz="2000">
              <a:latin typeface="Times New Roman" panose="02020603050405020304" pitchFamily="18" charset="0"/>
              <a:cs typeface="Times New Roman" panose="02020603050405020304" pitchFamily="18" charset="0"/>
              <a:sym typeface="+mn-ea"/>
            </a:endParaRPr>
          </a:p>
        </p:txBody>
      </p:sp>
      <p:sp>
        <p:nvSpPr>
          <p:cNvPr id="8" name="灯片编号占位符 7"/>
          <p:cNvSpPr>
            <a:spLocks noGrp="1"/>
          </p:cNvSpPr>
          <p:nvPr>
            <p:ph type="sldNum" sz="quarter" idx="12"/>
          </p:nvPr>
        </p:nvSpPr>
        <p:spPr/>
        <p:txBody>
          <a:bodyPr/>
          <a:p>
            <a:fld id="{4909B5C8-7D6D-4E51-9A9D-9B89D637A79F}"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32410" y="358775"/>
            <a:ext cx="3152775" cy="516255"/>
          </a:xfr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fontAlgn="base">
              <a:lnSpc>
                <a:spcPct val="100000"/>
              </a:lnSpc>
              <a:buClrTx/>
              <a:buSzTx/>
              <a:buFontTx/>
            </a:pPr>
            <a:r>
              <a:rPr lang="en-US" altLang="zh-CN" b="1" baseline="-25000">
                <a:solidFill>
                  <a:srgbClr val="002060"/>
                </a:solidFill>
                <a:uFillTx/>
                <a:latin typeface="Times New Roman" panose="02020603050405020304" pitchFamily="18" charset="0"/>
                <a:cs typeface="Times New Roman" panose="02020603050405020304" pitchFamily="18" charset="0"/>
                <a:sym typeface="+mn-ea"/>
              </a:rPr>
              <a:t>Purpose of Study</a:t>
            </a:r>
            <a:endParaRPr lang="en-US" altLang="zh-CN" b="1" baseline="-25000">
              <a:solidFill>
                <a:srgbClr val="002060"/>
              </a:solidFill>
              <a:uFillTx/>
              <a:latin typeface="Times New Roman" panose="02020603050405020304" pitchFamily="18" charset="0"/>
              <a:cs typeface="Times New Roman" panose="02020603050405020304" pitchFamily="18" charset="0"/>
              <a:sym typeface="+mn-ea"/>
            </a:endParaRPr>
          </a:p>
        </p:txBody>
      </p:sp>
      <p:sp>
        <p:nvSpPr>
          <p:cNvPr id="3" name="内容占位符 2"/>
          <p:cNvSpPr>
            <a:spLocks noGrp="1"/>
          </p:cNvSpPr>
          <p:nvPr>
            <p:ph idx="1"/>
          </p:nvPr>
        </p:nvSpPr>
        <p:spPr>
          <a:xfrm>
            <a:off x="980440" y="1348740"/>
            <a:ext cx="7015480" cy="2567305"/>
          </a:xfrm>
        </p:spPr>
        <p:txBody>
          <a:bodyPr>
            <a:noAutofit/>
          </a:bodyPr>
          <a:p>
            <a:r>
              <a:rPr lang="en-US" altLang="zh-CN" sz="2000">
                <a:latin typeface="Times New Roman" panose="02020603050405020304" pitchFamily="18" charset="0"/>
                <a:cs typeface="Times New Roman" panose="02020603050405020304" pitchFamily="18" charset="0"/>
              </a:rPr>
              <a:t>As we know that if a boson have high Pt, it’s decay particles tend to be reconstructed as fatjets. Our study in this analysis focuses on boosted boson with fatjets.</a:t>
            </a:r>
            <a:endParaRPr lang="en-US" altLang="zh-CN" sz="2000">
              <a:latin typeface="Times New Roman" panose="02020603050405020304" pitchFamily="18" charset="0"/>
              <a:cs typeface="Times New Roman" panose="02020603050405020304" pitchFamily="18" charset="0"/>
            </a:endParaRPr>
          </a:p>
          <a:p>
            <a:endParaRPr lang="en-US" altLang="zh-CN" sz="2000">
              <a:latin typeface="Times New Roman" panose="02020603050405020304" pitchFamily="18" charset="0"/>
              <a:cs typeface="Times New Roman" panose="02020603050405020304" pitchFamily="18" charset="0"/>
            </a:endParaRPr>
          </a:p>
          <a:p>
            <a:r>
              <a:rPr lang="en-US" altLang="zh-CN" sz="2000">
                <a:latin typeface="Times New Roman" panose="02020603050405020304" pitchFamily="18" charset="0"/>
                <a:cs typeface="Times New Roman" panose="02020603050405020304" pitchFamily="18" charset="0"/>
              </a:rPr>
              <a:t>We take the hadronic channel for study, which contains fatjet, VBS jets and other jets from decay. Some jets may overlap with fatjets, thus cannot be reconstructed, so altogether, events can be classified into 10 categories (9+others).</a:t>
            </a:r>
            <a:endParaRPr lang="en-US" altLang="zh-CN" sz="2000">
              <a:latin typeface="Times New Roman" panose="02020603050405020304" pitchFamily="18" charset="0"/>
              <a:cs typeface="Times New Roman" panose="02020603050405020304" pitchFamily="18" charset="0"/>
            </a:endParaRPr>
          </a:p>
          <a:p>
            <a:pPr marL="0" indent="0">
              <a:buNone/>
            </a:pPr>
            <a:endParaRPr lang="en-US" altLang="zh-CN" sz="2000">
              <a:latin typeface="Times New Roman" panose="02020603050405020304" pitchFamily="18" charset="0"/>
              <a:cs typeface="Times New Roman" panose="02020603050405020304" pitchFamily="18" charset="0"/>
            </a:endParaRPr>
          </a:p>
        </p:txBody>
      </p:sp>
      <p:sp>
        <p:nvSpPr>
          <p:cNvPr id="8" name="灯片编号占位符 7"/>
          <p:cNvSpPr>
            <a:spLocks noGrp="1"/>
          </p:cNvSpPr>
          <p:nvPr>
            <p:ph type="sldNum" sz="quarter" idx="12"/>
          </p:nvPr>
        </p:nvSpPr>
        <p:spPr/>
        <p:txBody>
          <a:bodyPr/>
          <a:p>
            <a:fld id="{4909B5C8-7D6D-4E51-9A9D-9B89D637A79F}" type="slidenum">
              <a:rPr lang="zh-CN" altLang="en-US" smtClean="0"/>
            </a:fld>
            <a:endParaRPr lang="zh-CN" altLang="en-US"/>
          </a:p>
        </p:txBody>
      </p:sp>
      <p:graphicFrame>
        <p:nvGraphicFramePr>
          <p:cNvPr id="6" name="表格 5"/>
          <p:cNvGraphicFramePr/>
          <p:nvPr>
            <p:custDataLst>
              <p:tags r:id="rId1"/>
            </p:custDataLst>
          </p:nvPr>
        </p:nvGraphicFramePr>
        <p:xfrm>
          <a:off x="1134110" y="4266565"/>
          <a:ext cx="6708198" cy="1280160"/>
        </p:xfrm>
        <a:graphic>
          <a:graphicData uri="http://schemas.openxmlformats.org/drawingml/2006/table">
            <a:tbl>
              <a:tblPr firstRow="1" bandRow="1">
                <a:tableStyleId>{5C22544A-7EE6-4342-B048-85BDC9FD1C3A}</a:tableStyleId>
              </a:tblPr>
              <a:tblGrid>
                <a:gridCol w="1476375"/>
                <a:gridCol w="581314"/>
                <a:gridCol w="581314"/>
                <a:gridCol w="581313"/>
                <a:gridCol w="581314"/>
                <a:gridCol w="581313"/>
                <a:gridCol w="581314"/>
                <a:gridCol w="581314"/>
                <a:gridCol w="581313"/>
                <a:gridCol w="581314"/>
              </a:tblGrid>
              <a:tr h="640080">
                <a:tc>
                  <a:txBody>
                    <a:bodyPr/>
                    <a:p>
                      <a:pPr algn="ctr">
                        <a:buNone/>
                      </a:pPr>
                      <a:r>
                        <a:rPr lang="en-US" altLang="zh-CN"/>
                        <a:t>number of fatjets</a:t>
                      </a:r>
                      <a:endParaRPr lang="en-US" altLang="zh-CN"/>
                    </a:p>
                  </a:txBody>
                  <a:tcPr/>
                </a:tc>
                <a:tc>
                  <a:txBody>
                    <a:bodyPr/>
                    <a:p>
                      <a:pPr algn="ctr">
                        <a:buNone/>
                      </a:pPr>
                      <a:r>
                        <a:rPr lang="en-US" altLang="zh-CN"/>
                        <a:t>3</a:t>
                      </a:r>
                      <a:endParaRPr lang="en-US" altLang="zh-CN"/>
                    </a:p>
                  </a:txBody>
                  <a:tcPr/>
                </a:tc>
                <a:tc gridSpan="3">
                  <a:txBody>
                    <a:bodyPr/>
                    <a:p>
                      <a:pPr algn="ctr">
                        <a:buNone/>
                      </a:pPr>
                      <a:r>
                        <a:rPr lang="en-US" altLang="zh-CN"/>
                        <a:t>2</a:t>
                      </a:r>
                      <a:endParaRPr lang="en-US" altLang="zh-CN"/>
                    </a:p>
                  </a:txBody>
                  <a:tcPr/>
                </a:tc>
                <a:tc hMerge="1">
                  <a:tcPr/>
                </a:tc>
                <a:tc hMerge="1">
                  <a:tcPr/>
                </a:tc>
                <a:tc gridSpan="5">
                  <a:txBody>
                    <a:bodyPr/>
                    <a:p>
                      <a:pPr algn="ctr">
                        <a:buNone/>
                      </a:pPr>
                      <a:r>
                        <a:rPr lang="en-US" altLang="zh-CN"/>
                        <a:t>1</a:t>
                      </a:r>
                      <a:endParaRPr lang="en-US" altLang="zh-CN"/>
                    </a:p>
                  </a:txBody>
                  <a:tcPr/>
                </a:tc>
                <a:tc hMerge="1">
                  <a:tcPr/>
                </a:tc>
                <a:tc hMerge="1">
                  <a:tcPr/>
                </a:tc>
                <a:tc hMerge="1">
                  <a:tcPr/>
                </a:tc>
                <a:tc hMerge="1">
                  <a:tcPr/>
                </a:tc>
              </a:tr>
              <a:tr h="381000">
                <a:tc>
                  <a:txBody>
                    <a:bodyPr/>
                    <a:p>
                      <a:pPr algn="ctr">
                        <a:buNone/>
                      </a:pPr>
                      <a:r>
                        <a:rPr lang="en-US" altLang="zh-CN"/>
                        <a:t>number of jets</a:t>
                      </a:r>
                      <a:endParaRPr lang="en-US" altLang="zh-CN"/>
                    </a:p>
                  </a:txBody>
                  <a:tcPr/>
                </a:tc>
                <a:tc>
                  <a:txBody>
                    <a:bodyPr/>
                    <a:p>
                      <a:pPr algn="ctr">
                        <a:buNone/>
                      </a:pPr>
                      <a:r>
                        <a:rPr lang="en-US" altLang="zh-CN"/>
                        <a:t>2</a:t>
                      </a:r>
                      <a:endParaRPr lang="en-US" altLang="zh-CN"/>
                    </a:p>
                  </a:txBody>
                  <a:tcPr/>
                </a:tc>
                <a:tc>
                  <a:txBody>
                    <a:bodyPr/>
                    <a:p>
                      <a:pPr algn="ctr">
                        <a:buNone/>
                      </a:pPr>
                      <a:r>
                        <a:rPr lang="en-US" altLang="zh-CN"/>
                        <a:t>4</a:t>
                      </a:r>
                      <a:endParaRPr lang="en-US" altLang="zh-CN"/>
                    </a:p>
                  </a:txBody>
                  <a:tcPr/>
                </a:tc>
                <a:tc>
                  <a:txBody>
                    <a:bodyPr/>
                    <a:p>
                      <a:pPr algn="ctr">
                        <a:buNone/>
                      </a:pPr>
                      <a:r>
                        <a:rPr lang="en-US" altLang="zh-CN"/>
                        <a:t>3</a:t>
                      </a:r>
                      <a:endParaRPr lang="en-US" altLang="zh-CN"/>
                    </a:p>
                  </a:txBody>
                  <a:tcPr/>
                </a:tc>
                <a:tc>
                  <a:txBody>
                    <a:bodyPr/>
                    <a:p>
                      <a:pPr algn="ctr">
                        <a:buNone/>
                      </a:pPr>
                      <a:r>
                        <a:rPr lang="en-US" altLang="zh-CN"/>
                        <a:t>2</a:t>
                      </a:r>
                      <a:endParaRPr lang="en-US" altLang="zh-CN"/>
                    </a:p>
                  </a:txBody>
                  <a:tcPr/>
                </a:tc>
                <a:tc>
                  <a:txBody>
                    <a:bodyPr/>
                    <a:p>
                      <a:pPr algn="ctr">
                        <a:buNone/>
                      </a:pPr>
                      <a:r>
                        <a:rPr lang="en-US" altLang="zh-CN"/>
                        <a:t>6</a:t>
                      </a:r>
                      <a:endParaRPr lang="en-US" altLang="zh-CN"/>
                    </a:p>
                  </a:txBody>
                  <a:tcPr/>
                </a:tc>
                <a:tc>
                  <a:txBody>
                    <a:bodyPr/>
                    <a:p>
                      <a:pPr algn="ctr">
                        <a:buNone/>
                      </a:pPr>
                      <a:r>
                        <a:rPr lang="en-US" altLang="zh-CN"/>
                        <a:t>5</a:t>
                      </a:r>
                      <a:endParaRPr lang="en-US" altLang="zh-CN"/>
                    </a:p>
                  </a:txBody>
                  <a:tcPr/>
                </a:tc>
                <a:tc>
                  <a:txBody>
                    <a:bodyPr/>
                    <a:p>
                      <a:pPr algn="ctr">
                        <a:buNone/>
                      </a:pPr>
                      <a:r>
                        <a:rPr lang="en-US" altLang="zh-CN"/>
                        <a:t>4</a:t>
                      </a:r>
                      <a:endParaRPr lang="en-US" altLang="zh-CN"/>
                    </a:p>
                  </a:txBody>
                  <a:tcPr/>
                </a:tc>
                <a:tc>
                  <a:txBody>
                    <a:bodyPr/>
                    <a:p>
                      <a:pPr algn="ctr">
                        <a:buNone/>
                      </a:pPr>
                      <a:r>
                        <a:rPr lang="en-US" altLang="zh-CN"/>
                        <a:t>3</a:t>
                      </a:r>
                      <a:endParaRPr lang="en-US" altLang="zh-CN"/>
                    </a:p>
                  </a:txBody>
                  <a:tcPr/>
                </a:tc>
                <a:tc>
                  <a:txBody>
                    <a:bodyPr/>
                    <a:p>
                      <a:pPr algn="ctr">
                        <a:buNone/>
                      </a:pPr>
                      <a:r>
                        <a:rPr lang="en-US" altLang="zh-CN"/>
                        <a:t>2</a:t>
                      </a:r>
                      <a:endParaRPr lang="en-US" altLang="zh-CN"/>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DBA5D038-BF30-49EC-A229-8326185DCAEF}" type="slidenum">
              <a:rPr lang="zh-CN" altLang="en-US" smtClean="0"/>
            </a:fld>
            <a:endParaRPr lang="zh-CN" altLang="en-US"/>
          </a:p>
        </p:txBody>
      </p:sp>
      <p:sp>
        <p:nvSpPr>
          <p:cNvPr id="3" name="标题 2"/>
          <p:cNvSpPr>
            <a:spLocks noGrp="1"/>
          </p:cNvSpPr>
          <p:nvPr>
            <p:ph type="title"/>
          </p:nvPr>
        </p:nvSpPr>
        <p:spPr>
          <a:xfrm>
            <a:off x="250825" y="44450"/>
            <a:ext cx="8229600" cy="958850"/>
          </a:xfrm>
        </p:spPr>
        <p:txBody>
          <a:bodyPr/>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3200" b="1" i="0" u="none" strike="noStrike" kern="1200" cap="none" spc="0" normalizeH="0" baseline="0" noProof="1">
                <a:solidFill>
                  <a:srgbClr val="002060"/>
                </a:solidFill>
                <a:latin typeface="Times New Roman" panose="02020603050405020304" pitchFamily="18" charset="0"/>
                <a:ea typeface="+mj-ea"/>
                <a:cs typeface="Times New Roman" panose="02020603050405020304" pitchFamily="18" charset="0"/>
              </a:rPr>
              <a:t>Jet/Fatjet Selection  </a:t>
            </a:r>
            <a:endParaRPr kumimoji="0" lang="en-US" altLang="zh-CN" sz="3200" b="1" i="0" baseline="-25000" noProof="1">
              <a:solidFill>
                <a:srgbClr val="002060"/>
              </a:solidFill>
              <a:uFillTx/>
              <a:latin typeface="Times New Roman" panose="02020603050405020304" pitchFamily="18" charset="0"/>
              <a:ea typeface="+mj-ea"/>
              <a:cs typeface="Times New Roman" panose="02020603050405020304" pitchFamily="18" charset="0"/>
            </a:endParaRPr>
          </a:p>
        </p:txBody>
      </p:sp>
      <p:sp>
        <p:nvSpPr>
          <p:cNvPr id="18" name="文本框 17"/>
          <p:cNvSpPr txBox="1"/>
          <p:nvPr/>
        </p:nvSpPr>
        <p:spPr>
          <a:xfrm>
            <a:off x="713105" y="1145540"/>
            <a:ext cx="5143500" cy="368300"/>
          </a:xfrm>
          <a:prstGeom prst="rect">
            <a:avLst/>
          </a:prstGeom>
          <a:noFill/>
        </p:spPr>
        <p:txBody>
          <a:bodyPr wrap="square" rtlCol="0">
            <a:spAutoFit/>
          </a:bodyPr>
          <a:p>
            <a:pPr marL="285750" indent="-285750">
              <a:buFont typeface="Arial" panose="020B0604020202020204" pitchFamily="34" charset="0"/>
              <a:buChar char="•"/>
            </a:pPr>
            <a:r>
              <a:rPr lang="en-US" altLang="zh-CN" b="1">
                <a:solidFill>
                  <a:srgbClr val="C00000"/>
                </a:solidFill>
                <a:latin typeface="Times New Roman" panose="02020603050405020304" pitchFamily="18" charset="0"/>
                <a:cs typeface="Times New Roman" panose="02020603050405020304" pitchFamily="18" charset="0"/>
              </a:rPr>
              <a:t>Fatjet selectrion </a:t>
            </a:r>
            <a:endParaRPr lang="en-US" altLang="zh-CN" b="1">
              <a:solidFill>
                <a:srgbClr val="C0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10" name="文本框 9"/>
              <p:cNvSpPr txBox="1"/>
              <p:nvPr/>
            </p:nvSpPr>
            <p:spPr>
              <a:xfrm>
                <a:off x="920115" y="1616710"/>
                <a:ext cx="5018405" cy="1238885"/>
              </a:xfrm>
              <a:prstGeom prst="rect">
                <a:avLst/>
              </a:prstGeom>
              <a:noFill/>
            </p:spPr>
            <p:txBody>
              <a:bodyPr wrap="square" rtlCol="0">
                <a:spAutoFit/>
              </a:bodyPr>
              <a:p>
                <a:pPr marL="800100" lvl="1" indent="-342900">
                  <a:buFont typeface="Arial" panose="020B0604020202020204" pitchFamily="34" charset="0"/>
                  <a:buChar char="•"/>
                </a:pPr>
                <a:r>
                  <a:rPr lang="en-US" altLang="zh-CN">
                    <a:latin typeface="Cambria Math" panose="02040503050406030204" pitchFamily="18" charset="0"/>
                    <a:cs typeface="Cambria Math" panose="02040503050406030204" pitchFamily="18" charset="0"/>
                  </a:rPr>
                  <a:t>Fatjet P</a:t>
                </a:r>
                <a:r>
                  <a:rPr lang="en-US" altLang="zh-CN" baseline="-25000">
                    <a:solidFill>
                      <a:schemeClr val="tx1"/>
                    </a:solidFill>
                    <a:uFillTx/>
                    <a:latin typeface="Cambria Math" panose="02040503050406030204" pitchFamily="18" charset="0"/>
                    <a:cs typeface="Cambria Math" panose="02040503050406030204" pitchFamily="18" charset="0"/>
                  </a:rPr>
                  <a:t>T  </a:t>
                </a:r>
                <a:r>
                  <a:rPr lang="en-US" altLang="zh-CN">
                    <a:latin typeface="Cambria Math" panose="02040503050406030204" pitchFamily="18" charset="0"/>
                    <a:cs typeface="Cambria Math" panose="02040503050406030204" pitchFamily="18" charset="0"/>
                  </a:rPr>
                  <a:t>&gt;  250GeV</a:t>
                </a:r>
                <a:endParaRPr lang="en-US" altLang="zh-CN">
                  <a:latin typeface="Cambria Math" panose="02040503050406030204" pitchFamily="18" charset="0"/>
                  <a:cs typeface="Cambria Math" panose="02040503050406030204" pitchFamily="18" charset="0"/>
                </a:endParaRPr>
              </a:p>
              <a:p>
                <a:pPr marL="800100" lvl="1" indent="-342900">
                  <a:buFont typeface="Arial" panose="020B0604020202020204" pitchFamily="34" charset="0"/>
                  <a:buChar char="•"/>
                </a:pPr>
                <a:r>
                  <a:rPr lang="en-US" altLang="zh-CN">
                    <a:latin typeface="Cambria Math" panose="02040503050406030204" pitchFamily="18" charset="0"/>
                    <a:cs typeface="Cambria Math" panose="02040503050406030204" pitchFamily="18" charset="0"/>
                  </a:rPr>
                  <a:t>Fatjet_jetId &gt; 0</a:t>
                </a:r>
                <a:endParaRPr lang="en-US" altLang="zh-CN">
                  <a:latin typeface="Cambria Math" panose="02040503050406030204" pitchFamily="18" charset="0"/>
                  <a:cs typeface="Cambria Math" panose="02040503050406030204" pitchFamily="18" charset="0"/>
                </a:endParaRPr>
              </a:p>
              <a:p>
                <a:pPr marL="800100" lvl="1" indent="-342900">
                  <a:buFont typeface="Arial" panose="020B0604020202020204" pitchFamily="34" charset="0"/>
                  <a:buChar char="•"/>
                </a:pPr>
                <a14:m>
                  <m:oMath xmlns:m="http://schemas.openxmlformats.org/officeDocument/2006/math">
                    <m:d>
                      <m:dPr>
                        <m:begChr m:val="|"/>
                        <m:endChr m:val="|"/>
                        <m:ctrlPr>
                          <a:rPr lang="en-US" altLang="zh-CN">
                            <a:latin typeface="Cambria Math" panose="02040503050406030204" pitchFamily="18" charset="0"/>
                            <a:cs typeface="Cambria Math" panose="02040503050406030204" pitchFamily="18" charset="0"/>
                          </a:rPr>
                        </m:ctrlPr>
                      </m:dPr>
                      <m:e>
                        <m:sSub>
                          <m:sSubPr>
                            <m:ctrlPr>
                              <a:rPr lang="en-US" altLang="zh-CN">
                                <a:latin typeface="Cambria Math" panose="02040503050406030204" pitchFamily="18" charset="0"/>
                                <a:cs typeface="Cambria Math" panose="02040503050406030204" pitchFamily="18" charset="0"/>
                              </a:rPr>
                            </m:ctrlPr>
                          </m:sSubPr>
                          <m:e>
                            <m:r>
                              <a:rPr lang="en-US" altLang="zh-CN">
                                <a:latin typeface="Cambria Math" panose="02040503050406030204" pitchFamily="18" charset="0"/>
                                <a:cs typeface="Cambria Math" panose="02040503050406030204" pitchFamily="18" charset="0"/>
                              </a:rPr>
                              <m:t>𝜂</m:t>
                            </m:r>
                          </m:e>
                          <m:sub>
                            <m:r>
                              <a:rPr lang="en-US" altLang="zh-CN">
                                <a:latin typeface="Cambria Math" panose="02040503050406030204" pitchFamily="18" charset="0"/>
                                <a:cs typeface="Cambria Math" panose="02040503050406030204" pitchFamily="18" charset="0"/>
                              </a:rPr>
                              <m:t>𝑓𝑎𝑡</m:t>
                            </m:r>
                            <m:r>
                              <m:rPr>
                                <m:sty m:val="p"/>
                              </m:rPr>
                              <a:rPr lang="en-US" altLang="zh-CN">
                                <a:latin typeface="Cambria Math" panose="02040503050406030204" pitchFamily="18" charset="0"/>
                                <a:cs typeface="Cambria Math" panose="02040503050406030204" pitchFamily="18" charset="0"/>
                              </a:rPr>
                              <m:t>jet</m:t>
                            </m:r>
                          </m:sub>
                        </m:sSub>
                      </m:e>
                    </m:d>
                    <m:r>
                      <a:rPr lang="en-US" altLang="zh-CN">
                        <a:latin typeface="Cambria Math" panose="02040503050406030204" pitchFamily="18" charset="0"/>
                        <a:ea typeface="MS Mincho" charset="0"/>
                        <a:cs typeface="Cambria Math" panose="02040503050406030204" pitchFamily="18" charset="0"/>
                      </a:rPr>
                      <m:t>&lt;</m:t>
                    </m:r>
                    <m:r>
                      <a:rPr lang="en-US" altLang="zh-CN">
                        <a:latin typeface="Cambria Math" panose="02040503050406030204" pitchFamily="18" charset="0"/>
                        <a:ea typeface="MS Mincho" charset="0"/>
                        <a:cs typeface="Cambria Math" panose="02040503050406030204" pitchFamily="18" charset="0"/>
                      </a:rPr>
                      <m:t>2</m:t>
                    </m:r>
                    <m:r>
                      <a:rPr lang="en-US" altLang="zh-CN">
                        <a:latin typeface="Cambria Math" panose="02040503050406030204" pitchFamily="18" charset="0"/>
                        <a:ea typeface="MS Mincho" charset="0"/>
                        <a:cs typeface="Cambria Math" panose="02040503050406030204" pitchFamily="18" charset="0"/>
                      </a:rPr>
                      <m:t>.</m:t>
                    </m:r>
                    <m:r>
                      <a:rPr lang="en-US" altLang="zh-CN">
                        <a:latin typeface="Cambria Math" panose="02040503050406030204" pitchFamily="18" charset="0"/>
                        <a:ea typeface="MS Mincho" charset="0"/>
                        <a:cs typeface="Cambria Math" panose="02040503050406030204" pitchFamily="18" charset="0"/>
                      </a:rPr>
                      <m:t>5</m:t>
                    </m:r>
                  </m:oMath>
                </a14:m>
                <a:endParaRPr lang="en-US" altLang="zh-CN">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altLang="zh-CN">
                    <a:latin typeface="Times New Roman" panose="02020603050405020304" pitchFamily="18" charset="0"/>
                    <a:cs typeface="Times New Roman" panose="02020603050405020304" pitchFamily="18" charset="0"/>
                    <a:sym typeface="+mn-ea"/>
                  </a:rPr>
                  <a:t>Fatjet_msoftdrop &gt; 40GeV</a:t>
                </a:r>
                <a:endParaRPr lang="en-US" altLang="zh-CN">
                  <a:latin typeface="Times New Roman" panose="02020603050405020304" pitchFamily="18" charset="0"/>
                  <a:cs typeface="Times New Roman" panose="02020603050405020304" pitchFamily="18" charset="0"/>
                </a:endParaRPr>
              </a:p>
            </p:txBody>
          </p:sp>
        </mc:Choice>
        <mc:Fallback>
          <p:sp>
            <p:nvSpPr>
              <p:cNvPr id="10" name="文本框 9"/>
              <p:cNvSpPr txBox="1">
                <a:spLocks noRot="1" noChangeAspect="1" noMove="1" noResize="1" noEditPoints="1" noAdjustHandles="1" noChangeArrowheads="1" noChangeShapeType="1" noTextEdit="1"/>
              </p:cNvSpPr>
              <p:nvPr/>
            </p:nvSpPr>
            <p:spPr>
              <a:xfrm>
                <a:off x="920115" y="1616710"/>
                <a:ext cx="5018405" cy="1238885"/>
              </a:xfrm>
              <a:prstGeom prst="rect">
                <a:avLst/>
              </a:prstGeom>
              <a:blipFill rotWithShape="1">
                <a:blip r:embed="rId1"/>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4" name="文本框 3"/>
              <p:cNvSpPr txBox="1"/>
              <p:nvPr/>
            </p:nvSpPr>
            <p:spPr>
              <a:xfrm>
                <a:off x="878840" y="3321685"/>
                <a:ext cx="5059680" cy="1238885"/>
              </a:xfrm>
              <a:prstGeom prst="rect">
                <a:avLst/>
              </a:prstGeom>
              <a:noFill/>
            </p:spPr>
            <p:txBody>
              <a:bodyPr wrap="square" rtlCol="0">
                <a:spAutoFit/>
              </a:bodyPr>
              <a:p>
                <a:pPr indent="0">
                  <a:buFont typeface="Arial" panose="020B0604020202020204" pitchFamily="34" charset="0"/>
                  <a:buNone/>
                </a:pPr>
                <a:endParaRPr lang="en-US" altLang="zh-CN">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altLang="zh-CN">
                    <a:latin typeface="Times New Roman" panose="02020603050405020304" pitchFamily="18" charset="0"/>
                    <a:cs typeface="Times New Roman" panose="02020603050405020304" pitchFamily="18" charset="0"/>
                  </a:rPr>
                  <a:t>Jet P</a:t>
                </a:r>
                <a:r>
                  <a:rPr lang="en-US" altLang="zh-CN" baseline="-25000">
                    <a:solidFill>
                      <a:schemeClr val="tx1"/>
                    </a:solidFill>
                    <a:uFillTx/>
                    <a:latin typeface="Times New Roman" panose="02020603050405020304" pitchFamily="18" charset="0"/>
                    <a:cs typeface="Times New Roman" panose="02020603050405020304" pitchFamily="18" charset="0"/>
                  </a:rPr>
                  <a:t>T</a:t>
                </a:r>
                <a:r>
                  <a:rPr lang="en-US" altLang="zh-CN">
                    <a:latin typeface="Times New Roman" panose="02020603050405020304" pitchFamily="18" charset="0"/>
                    <a:cs typeface="Times New Roman" panose="02020603050405020304" pitchFamily="18" charset="0"/>
                  </a:rPr>
                  <a:t> &gt; 30GeV</a:t>
                </a:r>
                <a:endParaRPr lang="en-US" altLang="zh-CN">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14:m>
                  <m:oMath xmlns:m="http://schemas.openxmlformats.org/officeDocument/2006/math">
                    <m:d>
                      <m:dPr>
                        <m:begChr m:val="|"/>
                        <m:endChr m:val="|"/>
                        <m:ctrlPr>
                          <a:rPr lang="en-US" altLang="zh-CN">
                            <a:latin typeface="Cambria Math" panose="02040503050406030204" pitchFamily="18" charset="0"/>
                            <a:cs typeface="Cambria Math" panose="02040503050406030204" pitchFamily="18" charset="0"/>
                          </a:rPr>
                        </m:ctrlPr>
                      </m:dPr>
                      <m:e>
                        <m:sSub>
                          <m:sSubPr>
                            <m:ctrlPr>
                              <a:rPr lang="en-US" altLang="zh-CN">
                                <a:latin typeface="Cambria Math" panose="02040503050406030204" pitchFamily="18" charset="0"/>
                                <a:cs typeface="Cambria Math" panose="02040503050406030204" pitchFamily="18" charset="0"/>
                              </a:rPr>
                            </m:ctrlPr>
                          </m:sSubPr>
                          <m:e>
                            <m:r>
                              <a:rPr lang="en-US" altLang="zh-CN">
                                <a:latin typeface="Cambria Math" panose="02040503050406030204" pitchFamily="18" charset="0"/>
                                <a:cs typeface="Cambria Math" panose="02040503050406030204" pitchFamily="18" charset="0"/>
                              </a:rPr>
                              <m:t>𝜂</m:t>
                            </m:r>
                          </m:e>
                          <m:sub>
                            <m:r>
                              <m:rPr>
                                <m:sty m:val="p"/>
                              </m:rPr>
                              <a:rPr lang="en-US" altLang="zh-CN">
                                <a:latin typeface="Cambria Math" panose="02040503050406030204" pitchFamily="18" charset="0"/>
                                <a:cs typeface="Cambria Math" panose="02040503050406030204" pitchFamily="18" charset="0"/>
                              </a:rPr>
                              <m:t>jet</m:t>
                            </m:r>
                          </m:sub>
                        </m:sSub>
                      </m:e>
                    </m:d>
                    <m:r>
                      <a:rPr lang="en-US" altLang="zh-CN">
                        <a:latin typeface="Cambria Math" panose="02040503050406030204" pitchFamily="18" charset="0"/>
                        <a:ea typeface="MS Mincho" charset="0"/>
                        <a:cs typeface="Cambria Math" panose="02040503050406030204" pitchFamily="18" charset="0"/>
                      </a:rPr>
                      <m:t>&lt;</m:t>
                    </m:r>
                    <m:r>
                      <a:rPr lang="en-US" altLang="zh-CN">
                        <a:latin typeface="Cambria Math" panose="02040503050406030204" pitchFamily="18" charset="0"/>
                        <a:ea typeface="MS Mincho" charset="0"/>
                        <a:cs typeface="Cambria Math" panose="02040503050406030204" pitchFamily="18" charset="0"/>
                      </a:rPr>
                      <m:t>2</m:t>
                    </m:r>
                    <m:r>
                      <a:rPr lang="en-US" altLang="zh-CN">
                        <a:latin typeface="Cambria Math" panose="02040503050406030204" pitchFamily="18" charset="0"/>
                        <a:ea typeface="MS Mincho" charset="0"/>
                        <a:cs typeface="Cambria Math" panose="02040503050406030204" pitchFamily="18" charset="0"/>
                      </a:rPr>
                      <m:t>.</m:t>
                    </m:r>
                    <m:r>
                      <a:rPr lang="en-US" altLang="zh-CN">
                        <a:latin typeface="Cambria Math" panose="02040503050406030204" pitchFamily="18" charset="0"/>
                        <a:ea typeface="MS Mincho" charset="0"/>
                        <a:cs typeface="Cambria Math" panose="02040503050406030204" pitchFamily="18" charset="0"/>
                      </a:rPr>
                      <m:t>5</m:t>
                    </m:r>
                  </m:oMath>
                </a14:m>
                <a:endParaRPr lang="en-US" altLang="zh-CN">
                  <a:latin typeface="Cambria Math" panose="02040503050406030204" pitchFamily="18" charset="0"/>
                  <a:ea typeface="MS Mincho" charset="0"/>
                  <a:cs typeface="Cambria Math" panose="02040503050406030204" pitchFamily="18" charset="0"/>
                </a:endParaRPr>
              </a:p>
              <a:p>
                <a:pPr marL="800100" lvl="1" indent="-342900">
                  <a:buFont typeface="Arial" panose="020B0604020202020204" pitchFamily="34" charset="0"/>
                  <a:buChar char="•"/>
                </a:pPr>
                <a:r>
                  <a:rPr lang="en-US" altLang="zh-CN">
                    <a:latin typeface="Cambria Math" panose="02040503050406030204" pitchFamily="18" charset="0"/>
                    <a:cs typeface="Cambria Math" panose="02040503050406030204" pitchFamily="18" charset="0"/>
                  </a:rPr>
                  <a:t>ΔR(fatjet, jet)&gt;0.8</a:t>
                </a:r>
                <a:endParaRPr lang="en-US" altLang="zh-CN">
                  <a:latin typeface="Cambria Math" panose="02040503050406030204" pitchFamily="18" charset="0"/>
                  <a:cs typeface="Cambria Math" panose="02040503050406030204" pitchFamily="18" charset="0"/>
                </a:endParaRPr>
              </a:p>
            </p:txBody>
          </p:sp>
        </mc:Choice>
        <mc:Fallback>
          <p:sp>
            <p:nvSpPr>
              <p:cNvPr id="4" name="文本框 3"/>
              <p:cNvSpPr txBox="1">
                <a:spLocks noRot="1" noChangeAspect="1" noMove="1" noResize="1" noEditPoints="1" noAdjustHandles="1" noChangeArrowheads="1" noChangeShapeType="1" noTextEdit="1"/>
              </p:cNvSpPr>
              <p:nvPr/>
            </p:nvSpPr>
            <p:spPr>
              <a:xfrm>
                <a:off x="878840" y="3321685"/>
                <a:ext cx="5059680" cy="1238885"/>
              </a:xfrm>
              <a:prstGeom prst="rect">
                <a:avLst/>
              </a:prstGeom>
              <a:blipFill rotWithShape="1">
                <a:blip r:embed="rId2"/>
                <a:stretch>
                  <a:fillRect/>
                </a:stretch>
              </a:blipFill>
            </p:spPr>
            <p:txBody>
              <a:bodyPr/>
              <a:lstStyle/>
              <a:p>
                <a:r>
                  <a:rPr lang="zh-CN" altLang="en-US">
                    <a:noFill/>
                  </a:rPr>
                  <a:t> </a:t>
                </a:r>
              </a:p>
            </p:txBody>
          </p:sp>
        </mc:Fallback>
      </mc:AlternateContent>
      <p:sp>
        <p:nvSpPr>
          <p:cNvPr id="5" name="文本框 4"/>
          <p:cNvSpPr txBox="1"/>
          <p:nvPr/>
        </p:nvSpPr>
        <p:spPr>
          <a:xfrm>
            <a:off x="713105" y="3211195"/>
            <a:ext cx="5143500" cy="368300"/>
          </a:xfrm>
          <a:prstGeom prst="rect">
            <a:avLst/>
          </a:prstGeom>
          <a:noFill/>
        </p:spPr>
        <p:txBody>
          <a:bodyPr wrap="square" rtlCol="0">
            <a:spAutoFit/>
          </a:bodyPr>
          <a:p>
            <a:pPr marL="285750" indent="-285750">
              <a:buFont typeface="Arial" panose="020B0604020202020204" pitchFamily="34" charset="0"/>
              <a:buChar char="•"/>
            </a:pPr>
            <a:r>
              <a:rPr lang="en-US" altLang="zh-CN" b="1">
                <a:solidFill>
                  <a:srgbClr val="C00000"/>
                </a:solidFill>
                <a:latin typeface="Times New Roman" panose="02020603050405020304" pitchFamily="18" charset="0"/>
                <a:cs typeface="Times New Roman" panose="02020603050405020304" pitchFamily="18" charset="0"/>
              </a:rPr>
              <a:t>Jet selectrion </a:t>
            </a:r>
            <a:endParaRPr lang="en-US" altLang="zh-CN" b="1">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DBA5D038-BF30-49EC-A229-8326185DCAEF}" type="slidenum">
              <a:rPr lang="zh-CN" altLang="en-US" smtClean="0"/>
            </a:fld>
            <a:endParaRPr lang="zh-CN" altLang="en-US"/>
          </a:p>
        </p:txBody>
      </p:sp>
      <p:sp>
        <p:nvSpPr>
          <p:cNvPr id="3" name="标题 2"/>
          <p:cNvSpPr>
            <a:spLocks noGrp="1"/>
          </p:cNvSpPr>
          <p:nvPr>
            <p:ph type="title"/>
          </p:nvPr>
        </p:nvSpPr>
        <p:spPr>
          <a:xfrm>
            <a:off x="250825" y="44450"/>
            <a:ext cx="8229600" cy="958850"/>
          </a:xfrm>
        </p:spPr>
        <p:txBody>
          <a:bodyPr/>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3200" b="1" i="0" u="none" strike="noStrike" kern="1200" cap="none" spc="0" normalizeH="0" baseline="0" noProof="1">
                <a:solidFill>
                  <a:srgbClr val="002060"/>
                </a:solidFill>
                <a:latin typeface="Times New Roman" panose="02020603050405020304" pitchFamily="18" charset="0"/>
                <a:ea typeface="+mj-ea"/>
                <a:cs typeface="Times New Roman" panose="02020603050405020304" pitchFamily="18" charset="0"/>
              </a:rPr>
              <a:t>Lepton Selection  </a:t>
            </a:r>
            <a:endParaRPr kumimoji="0" lang="en-US" altLang="zh-CN" sz="3200" b="1" i="0" baseline="-25000" noProof="1">
              <a:solidFill>
                <a:srgbClr val="002060"/>
              </a:solidFill>
              <a:uFillTx/>
              <a:latin typeface="Times New Roman" panose="02020603050405020304" pitchFamily="18" charset="0"/>
              <a:ea typeface="+mj-ea"/>
              <a:cs typeface="Times New Roman" panose="02020603050405020304" pitchFamily="18" charset="0"/>
            </a:endParaRPr>
          </a:p>
        </p:txBody>
      </p:sp>
      <p:sp>
        <p:nvSpPr>
          <p:cNvPr id="18" name="文本框 17"/>
          <p:cNvSpPr txBox="1"/>
          <p:nvPr/>
        </p:nvSpPr>
        <p:spPr>
          <a:xfrm>
            <a:off x="751205" y="772795"/>
            <a:ext cx="5143500" cy="368300"/>
          </a:xfrm>
          <a:prstGeom prst="rect">
            <a:avLst/>
          </a:prstGeom>
          <a:noFill/>
        </p:spPr>
        <p:txBody>
          <a:bodyPr wrap="square" rtlCol="0">
            <a:spAutoFit/>
          </a:bodyPr>
          <a:p>
            <a:pPr marL="285750" indent="-285750">
              <a:buFont typeface="Arial" panose="020B0604020202020204" pitchFamily="34" charset="0"/>
              <a:buChar char="•"/>
            </a:pPr>
            <a:r>
              <a:rPr lang="en-US" altLang="zh-CN" b="1">
                <a:solidFill>
                  <a:srgbClr val="C00000"/>
                </a:solidFill>
                <a:latin typeface="Times New Roman" panose="02020603050405020304" pitchFamily="18" charset="0"/>
                <a:cs typeface="Times New Roman" panose="02020603050405020304" pitchFamily="18" charset="0"/>
              </a:rPr>
              <a:t>Lepton loose Id selectrion (from tt</a:t>
            </a:r>
            <a:r>
              <a:rPr lang="en-US" altLang="zh-CN" b="1">
                <a:solidFill>
                  <a:srgbClr val="C00000"/>
                </a:solidFill>
                <a:latin typeface="Times New Roman" panose="02020603050405020304" pitchFamily="18" charset="0"/>
                <a:cs typeface="Times New Roman" panose="02020603050405020304" pitchFamily="18" charset="0"/>
              </a:rPr>
              <a:t>H study)</a:t>
            </a:r>
            <a:endParaRPr lang="en-US" altLang="zh-CN" b="1">
              <a:solidFill>
                <a:srgbClr val="C00000"/>
              </a:solidFill>
              <a:latin typeface="Times New Roman" panose="02020603050405020304" pitchFamily="18" charset="0"/>
              <a:cs typeface="Times New Roman" panose="02020603050405020304" pitchFamily="18" charset="0"/>
            </a:endParaRPr>
          </a:p>
        </p:txBody>
      </p:sp>
      <p:sp>
        <p:nvSpPr>
          <p:cNvPr id="9" name="文本框 8"/>
          <p:cNvSpPr txBox="1"/>
          <p:nvPr/>
        </p:nvSpPr>
        <p:spPr>
          <a:xfrm>
            <a:off x="751205" y="6309995"/>
            <a:ext cx="7379335" cy="368300"/>
          </a:xfrm>
          <a:prstGeom prst="rect">
            <a:avLst/>
          </a:prstGeom>
          <a:noFill/>
        </p:spPr>
        <p:txBody>
          <a:bodyPr wrap="square" rtlCol="0">
            <a:spAutoFit/>
          </a:bodyPr>
          <a:p>
            <a:pPr marL="285750" indent="-285750">
              <a:buFont typeface="Arial" panose="020B0604020202020204" pitchFamily="34" charset="0"/>
              <a:buChar char="•"/>
            </a:pPr>
            <a:r>
              <a:rPr lang="en-US" altLang="zh-CN" b="1">
                <a:solidFill>
                  <a:srgbClr val="C00000"/>
                </a:solidFill>
                <a:latin typeface="Times New Roman" panose="02020603050405020304" pitchFamily="18" charset="0"/>
                <a:cs typeface="Times New Roman" panose="02020603050405020304" pitchFamily="18" charset="0"/>
              </a:rPr>
              <a:t>We require the number of leptons passing these selections should be 0</a:t>
            </a:r>
            <a:endParaRPr lang="en-US" altLang="zh-CN" b="1">
              <a:solidFill>
                <a:srgbClr val="C0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10" name="文本框 9"/>
              <p:cNvSpPr txBox="1"/>
              <p:nvPr/>
            </p:nvSpPr>
            <p:spPr>
              <a:xfrm>
                <a:off x="920115" y="1513840"/>
                <a:ext cx="5018405" cy="2367915"/>
              </a:xfrm>
              <a:prstGeom prst="rect">
                <a:avLst/>
              </a:prstGeom>
              <a:noFill/>
            </p:spPr>
            <p:txBody>
              <a:bodyPr wrap="square" rtlCol="0">
                <a:spAutoFit/>
              </a:bodyPr>
              <a:p>
                <a:pPr indent="0">
                  <a:buFont typeface="Arial" panose="020B0604020202020204" pitchFamily="34" charset="0"/>
                  <a:buNone/>
                </a:pPr>
                <a:r>
                  <a:rPr lang="en-US" altLang="zh-CN" sz="1600">
                    <a:latin typeface="Times New Roman" panose="02020603050405020304" pitchFamily="18" charset="0"/>
                    <a:cs typeface="Times New Roman" panose="02020603050405020304" pitchFamily="18" charset="0"/>
                  </a:rPr>
                  <a:t>     loose Id electrons:</a:t>
                </a:r>
                <a:endParaRPr lang="en-US" altLang="zh-CN" sz="160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14:m>
                  <m:oMath xmlns:m="http://schemas.openxmlformats.org/officeDocument/2006/math">
                    <m:r>
                      <m:rPr>
                        <m:sty m:val="p"/>
                      </m:rPr>
                      <a:rPr lang="en-US" altLang="zh-CN" sz="1600">
                        <a:latin typeface="Times New Roman" panose="02020603050405020304" pitchFamily="18" charset="0"/>
                        <a:cs typeface="Times New Roman" panose="02020603050405020304" pitchFamily="18" charset="0"/>
                      </a:rPr>
                      <m:t>Electron</m:t>
                    </m:r>
                    <m:r>
                      <a:rPr lang="en-US" altLang="zh-CN" sz="1600">
                        <a:latin typeface="Times New Roman" panose="02020603050405020304" pitchFamily="18" charset="0"/>
                        <a:cs typeface="Times New Roman" panose="02020603050405020304" pitchFamily="18" charset="0"/>
                      </a:rPr>
                      <m:t> </m:t>
                    </m:r>
                    <m:sSub>
                      <m:sSubPr>
                        <m:ctrlPr>
                          <a:rPr lang="en-US" altLang="zh-CN" sz="1600">
                            <a:latin typeface="Cambria Math" panose="02040503050406030204" pitchFamily="18" charset="0"/>
                            <a:cs typeface="Cambria Math" panose="02040503050406030204" pitchFamily="18" charset="0"/>
                          </a:rPr>
                        </m:ctrlPr>
                      </m:sSubPr>
                      <m:e>
                        <m:r>
                          <m:rPr>
                            <m:sty m:val="p"/>
                          </m:rPr>
                          <a:rPr lang="en-US" altLang="zh-CN" sz="1600">
                            <a:latin typeface="Cambria Math" panose="02040503050406030204" pitchFamily="18" charset="0"/>
                            <a:cs typeface="Cambria Math" panose="02040503050406030204" pitchFamily="18" charset="0"/>
                          </a:rPr>
                          <m:t>P</m:t>
                        </m:r>
                      </m:e>
                      <m:sub>
                        <m:r>
                          <m:rPr>
                            <m:sty m:val="p"/>
                          </m:rPr>
                          <a:rPr lang="en-US" altLang="zh-CN" sz="1600">
                            <a:latin typeface="Cambria Math" panose="02040503050406030204" pitchFamily="18" charset="0"/>
                            <a:cs typeface="Cambria Math" panose="02040503050406030204" pitchFamily="18" charset="0"/>
                          </a:rPr>
                          <m:t>T</m:t>
                        </m:r>
                      </m:sub>
                    </m:sSub>
                    <m:r>
                      <a:rPr lang="en-US" altLang="zh-CN" sz="1600">
                        <a:latin typeface="Cambria Math" panose="02040503050406030204" pitchFamily="18" charset="0"/>
                        <a:ea typeface="MS Mincho" charset="0"/>
                        <a:cs typeface="Cambria Math" panose="02040503050406030204" pitchFamily="18" charset="0"/>
                      </a:rPr>
                      <m:t>&gt;</m:t>
                    </m:r>
                    <m:r>
                      <a:rPr lang="en-US" altLang="zh-CN" sz="1600">
                        <a:latin typeface="Cambria Math" panose="02040503050406030204" pitchFamily="18" charset="0"/>
                        <a:ea typeface="MS Mincho" charset="0"/>
                        <a:cs typeface="Cambria Math" panose="02040503050406030204" pitchFamily="18" charset="0"/>
                      </a:rPr>
                      <m:t>7</m:t>
                    </m:r>
                    <m:r>
                      <m:rPr>
                        <m:sty m:val="p"/>
                      </m:rPr>
                      <a:rPr lang="en-US" altLang="zh-CN" sz="1600">
                        <a:latin typeface="Cambria Math" panose="02040503050406030204" pitchFamily="18" charset="0"/>
                        <a:cs typeface="Cambria Math" panose="02040503050406030204" pitchFamily="18" charset="0"/>
                      </a:rPr>
                      <m:t>GeV</m:t>
                    </m:r>
                  </m:oMath>
                </a14:m>
                <a:endParaRPr lang="en-US" altLang="zh-CN" sz="160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14:m>
                  <m:oMath xmlns:m="http://schemas.openxmlformats.org/officeDocument/2006/math">
                    <m:d>
                      <m:dPr>
                        <m:begChr m:val="|"/>
                        <m:endChr m:val="|"/>
                        <m:ctrlPr>
                          <a:rPr lang="en-US" altLang="zh-CN" sz="1600">
                            <a:latin typeface="Cambria Math" panose="02040503050406030204" pitchFamily="18" charset="0"/>
                            <a:cs typeface="Cambria Math" panose="02040503050406030204" pitchFamily="18" charset="0"/>
                          </a:rPr>
                        </m:ctrlPr>
                      </m:dPr>
                      <m:e>
                        <m:sSub>
                          <m:sSubPr>
                            <m:ctrlPr>
                              <a:rPr lang="en-US" altLang="zh-CN" sz="1600">
                                <a:latin typeface="Cambria Math" panose="02040503050406030204" pitchFamily="18" charset="0"/>
                                <a:cs typeface="Cambria Math" panose="02040503050406030204" pitchFamily="18" charset="0"/>
                              </a:rPr>
                            </m:ctrlPr>
                          </m:sSubPr>
                          <m:e>
                            <m:r>
                              <a:rPr lang="en-US" altLang="zh-CN" sz="1600">
                                <a:latin typeface="Cambria Math" panose="02040503050406030204" pitchFamily="18" charset="0"/>
                                <a:cs typeface="Cambria Math" panose="02040503050406030204" pitchFamily="18" charset="0"/>
                              </a:rPr>
                              <m:t>𝜂</m:t>
                            </m:r>
                          </m:e>
                          <m:sub>
                            <m:r>
                              <m:rPr>
                                <m:sty m:val="p"/>
                              </m:rPr>
                              <a:rPr lang="en-US" altLang="zh-CN" sz="1600">
                                <a:latin typeface="Cambria Math" panose="02040503050406030204" pitchFamily="18" charset="0"/>
                                <a:cs typeface="Cambria Math" panose="02040503050406030204" pitchFamily="18" charset="0"/>
                              </a:rPr>
                              <m:t>E</m:t>
                            </m:r>
                            <m:r>
                              <m:rPr>
                                <m:sty m:val="p"/>
                              </m:rPr>
                              <a:rPr lang="en-US" altLang="zh-CN" sz="1600">
                                <a:latin typeface="Cambria Math" panose="02040503050406030204" pitchFamily="18" charset="0"/>
                                <a:cs typeface="Cambria Math" panose="02040503050406030204" pitchFamily="18" charset="0"/>
                              </a:rPr>
                              <m:t>lectron</m:t>
                            </m:r>
                            <m:r>
                              <a:rPr lang="en-US" altLang="zh-CN" sz="1600">
                                <a:latin typeface="Cambria Math" panose="02040503050406030204" pitchFamily="18" charset="0"/>
                                <a:cs typeface="Cambria Math" panose="02040503050406030204" pitchFamily="18" charset="0"/>
                              </a:rPr>
                              <m:t> </m:t>
                            </m:r>
                          </m:sub>
                        </m:sSub>
                        <m:r>
                          <a:rPr lang="en-US" altLang="zh-CN" sz="1600">
                            <a:latin typeface="Cambria Math" panose="02040503050406030204" pitchFamily="18" charset="0"/>
                            <a:cs typeface="Cambria Math" panose="02040503050406030204" pitchFamily="18" charset="0"/>
                          </a:rPr>
                          <m:t>+</m:t>
                        </m:r>
                        <m:r>
                          <a:rPr lang="en-US" altLang="zh-CN" sz="1600">
                            <a:latin typeface="Cambria Math" panose="02040503050406030204" pitchFamily="18" charset="0"/>
                            <a:cs typeface="Cambria Math" panose="02040503050406030204" pitchFamily="18" charset="0"/>
                            <a:sym typeface="+mn-ea"/>
                          </a:rPr>
                          <m:t>𝐸𝑙𝑒𝑐𝑡𝑟𝑜𝑛</m:t>
                        </m:r>
                        <m:r>
                          <a:rPr lang="en-US" altLang="zh-CN" sz="1600">
                            <a:latin typeface="Cambria Math" panose="02040503050406030204" pitchFamily="18" charset="0"/>
                            <a:cs typeface="Cambria Math" panose="02040503050406030204" pitchFamily="18" charset="0"/>
                            <a:sym typeface="+mn-ea"/>
                          </a:rPr>
                          <m:t>_</m:t>
                        </m:r>
                        <m:r>
                          <a:rPr lang="en-US" altLang="zh-CN" sz="1600">
                            <a:latin typeface="Cambria Math" panose="02040503050406030204" pitchFamily="18" charset="0"/>
                            <a:cs typeface="Cambria Math" panose="02040503050406030204" pitchFamily="18" charset="0"/>
                            <a:sym typeface="+mn-ea"/>
                          </a:rPr>
                          <m:t>𝑑𝑒𝑙𝑡𝑎𝐸𝑡𝑎𝑆𝐶</m:t>
                        </m:r>
                      </m:e>
                    </m:d>
                    <m:r>
                      <a:rPr lang="en-US" altLang="zh-CN" sz="1600">
                        <a:latin typeface="Cambria Math" panose="02040503050406030204" pitchFamily="18" charset="0"/>
                        <a:ea typeface="MS Mincho" charset="0"/>
                        <a:cs typeface="Cambria Math" panose="02040503050406030204" pitchFamily="18" charset="0"/>
                      </a:rPr>
                      <m:t>&lt;</m:t>
                    </m:r>
                    <m:r>
                      <a:rPr lang="en-US" altLang="zh-CN" sz="1600">
                        <a:latin typeface="Cambria Math" panose="02040503050406030204" pitchFamily="18" charset="0"/>
                        <a:ea typeface="MS Mincho" charset="0"/>
                        <a:cs typeface="Cambria Math" panose="02040503050406030204" pitchFamily="18" charset="0"/>
                      </a:rPr>
                      <m:t>2</m:t>
                    </m:r>
                    <m:r>
                      <a:rPr lang="en-US" altLang="zh-CN" sz="1600">
                        <a:latin typeface="Cambria Math" panose="02040503050406030204" pitchFamily="18" charset="0"/>
                        <a:ea typeface="MS Mincho" charset="0"/>
                        <a:cs typeface="Cambria Math" panose="02040503050406030204" pitchFamily="18" charset="0"/>
                      </a:rPr>
                      <m:t>.</m:t>
                    </m:r>
                    <m:r>
                      <a:rPr lang="en-US" altLang="zh-CN" sz="1600">
                        <a:latin typeface="Cambria Math" panose="02040503050406030204" pitchFamily="18" charset="0"/>
                        <a:ea typeface="MS Mincho" charset="0"/>
                        <a:cs typeface="Cambria Math" panose="02040503050406030204" pitchFamily="18" charset="0"/>
                      </a:rPr>
                      <m:t>5</m:t>
                    </m:r>
                  </m:oMath>
                </a14:m>
                <a:endParaRPr lang="en-US" altLang="zh-CN" sz="1600">
                  <a:latin typeface="Cambria Math" panose="02040503050406030204" pitchFamily="18" charset="0"/>
                  <a:ea typeface="MS Mincho" charset="0"/>
                  <a:cs typeface="Cambria Math" panose="02040503050406030204" pitchFamily="18" charset="0"/>
                </a:endParaRPr>
              </a:p>
              <a:p>
                <a:pPr marL="800100" lvl="1" indent="-342900">
                  <a:buFont typeface="Arial" panose="020B0604020202020204" pitchFamily="34" charset="0"/>
                  <a:buChar char="•"/>
                </a:pPr>
                <a14:m>
                  <m:oMath xmlns:m="http://schemas.openxmlformats.org/officeDocument/2006/math">
                    <m:d>
                      <m:dPr>
                        <m:begChr m:val="|"/>
                        <m:endChr m:val="|"/>
                        <m:ctrlPr>
                          <a:rPr lang="en-US" altLang="zh-CN" sz="1600">
                            <a:latin typeface="Cambria Math" panose="02040503050406030204" pitchFamily="18" charset="0"/>
                            <a:cs typeface="Cambria Math" panose="02040503050406030204" pitchFamily="18" charset="0"/>
                          </a:rPr>
                        </m:ctrlPr>
                      </m:dPr>
                      <m:e>
                        <m:r>
                          <a:rPr lang="en-US" altLang="zh-CN" sz="1600">
                            <a:latin typeface="Cambria Math" panose="02040503050406030204" pitchFamily="18" charset="0"/>
                            <a:cs typeface="Cambria Math" panose="02040503050406030204" pitchFamily="18" charset="0"/>
                            <a:sym typeface="+mn-ea"/>
                          </a:rPr>
                          <m:t>𝐸𝑙𝑒𝑐𝑡𝑟𝑜𝑛</m:t>
                        </m:r>
                        <m:r>
                          <a:rPr lang="en-US" altLang="zh-CN" sz="1600">
                            <a:latin typeface="Cambria Math" panose="02040503050406030204" pitchFamily="18" charset="0"/>
                            <a:cs typeface="Cambria Math" panose="02040503050406030204" pitchFamily="18" charset="0"/>
                            <a:sym typeface="+mn-ea"/>
                          </a:rPr>
                          <m:t> </m:t>
                        </m:r>
                        <m:sSub>
                          <m:sSubPr>
                            <m:ctrlPr>
                              <a:rPr lang="en-US" altLang="zh-CN" sz="1600">
                                <a:latin typeface="Cambria Math" panose="02040503050406030204" pitchFamily="18" charset="0"/>
                                <a:cs typeface="Cambria Math" panose="02040503050406030204" pitchFamily="18" charset="0"/>
                              </a:rPr>
                            </m:ctrlPr>
                          </m:sSubPr>
                          <m:e>
                            <m:r>
                              <m:rPr>
                                <m:sty m:val="p"/>
                              </m:rPr>
                              <a:rPr lang="en-US" altLang="zh-CN" sz="1600">
                                <a:latin typeface="Cambria Math" panose="02040503050406030204" pitchFamily="18" charset="0"/>
                                <a:cs typeface="Cambria Math" panose="02040503050406030204" pitchFamily="18" charset="0"/>
                              </a:rPr>
                              <m:t>d</m:t>
                            </m:r>
                          </m:e>
                          <m:sub>
                            <m:r>
                              <m:rPr>
                                <m:sty m:val="p"/>
                              </m:rPr>
                              <a:rPr lang="en-US" altLang="zh-CN" sz="1600">
                                <a:latin typeface="Cambria Math" panose="02040503050406030204" pitchFamily="18" charset="0"/>
                                <a:cs typeface="Cambria Math" panose="02040503050406030204" pitchFamily="18" charset="0"/>
                              </a:rPr>
                              <m:t>xy</m:t>
                            </m:r>
                          </m:sub>
                        </m:sSub>
                      </m:e>
                    </m:d>
                  </m:oMath>
                </a14:m>
                <a:r>
                  <a:rPr lang="en-US" altLang="zh-CN" sz="1600">
                    <a:latin typeface="Cambria Math" panose="02040503050406030204" pitchFamily="18" charset="0"/>
                    <a:cs typeface="Cambria Math" panose="02040503050406030204" pitchFamily="18" charset="0"/>
                  </a:rPr>
                  <a:t>&lt;0.05</a:t>
                </a:r>
                <a:endParaRPr lang="en-US" altLang="zh-CN" sz="1600">
                  <a:latin typeface="Cambria Math" panose="02040503050406030204" pitchFamily="18" charset="0"/>
                  <a:cs typeface="Cambria Math" panose="02040503050406030204" pitchFamily="18" charset="0"/>
                </a:endParaRPr>
              </a:p>
              <a:p>
                <a:pPr marL="800100" lvl="1" indent="-342900">
                  <a:buFont typeface="Arial" panose="020B0604020202020204" pitchFamily="34" charset="0"/>
                  <a:buChar char="•"/>
                </a:pPr>
                <a14:m>
                  <m:oMath xmlns:m="http://schemas.openxmlformats.org/officeDocument/2006/math">
                    <m:d>
                      <m:dPr>
                        <m:begChr m:val="|"/>
                        <m:endChr m:val="|"/>
                        <m:ctrlPr>
                          <a:rPr lang="en-US" altLang="zh-CN" sz="1600">
                            <a:latin typeface="Cambria Math" panose="02040503050406030204" pitchFamily="18" charset="0"/>
                            <a:cs typeface="Cambria Math" panose="02040503050406030204" pitchFamily="18" charset="0"/>
                          </a:rPr>
                        </m:ctrlPr>
                      </m:dPr>
                      <m:e>
                        <m:r>
                          <m:rPr>
                            <m:sty m:val="p"/>
                          </m:rPr>
                          <a:rPr lang="en-US" altLang="zh-CN" sz="1600">
                            <a:latin typeface="Cambria Math" panose="02040503050406030204" pitchFamily="18" charset="0"/>
                            <a:cs typeface="Cambria Math" panose="02040503050406030204" pitchFamily="18" charset="0"/>
                            <a:sym typeface="+mn-ea"/>
                          </a:rPr>
                          <m:t>Electron</m:t>
                        </m:r>
                        <m:r>
                          <a:rPr lang="en-US" altLang="zh-CN" sz="1600">
                            <a:latin typeface="Cambria Math" panose="02040503050406030204" pitchFamily="18" charset="0"/>
                            <a:cs typeface="Cambria Math" panose="02040503050406030204" pitchFamily="18" charset="0"/>
                            <a:sym typeface="+mn-ea"/>
                          </a:rPr>
                          <m:t> </m:t>
                        </m:r>
                        <m:sSub>
                          <m:sSubPr>
                            <m:ctrlPr>
                              <a:rPr lang="en-US" altLang="zh-CN" sz="1600">
                                <a:latin typeface="Cambria Math" panose="02040503050406030204" pitchFamily="18" charset="0"/>
                                <a:cs typeface="Cambria Math" panose="02040503050406030204" pitchFamily="18" charset="0"/>
                              </a:rPr>
                            </m:ctrlPr>
                          </m:sSubPr>
                          <m:e>
                            <m:r>
                              <m:rPr>
                                <m:sty m:val="p"/>
                              </m:rPr>
                              <a:rPr lang="en-US" altLang="zh-CN" sz="1600">
                                <a:latin typeface="Cambria Math" panose="02040503050406030204" pitchFamily="18" charset="0"/>
                                <a:cs typeface="Cambria Math" panose="02040503050406030204" pitchFamily="18" charset="0"/>
                              </a:rPr>
                              <m:t>d</m:t>
                            </m:r>
                          </m:e>
                          <m:sub>
                            <m:r>
                              <m:rPr>
                                <m:sty m:val="p"/>
                              </m:rPr>
                              <a:rPr lang="en-US" altLang="zh-CN" sz="1600">
                                <a:latin typeface="Cambria Math" panose="02040503050406030204" pitchFamily="18" charset="0"/>
                                <a:cs typeface="Cambria Math" panose="02040503050406030204" pitchFamily="18" charset="0"/>
                              </a:rPr>
                              <m:t>z</m:t>
                            </m:r>
                          </m:sub>
                        </m:sSub>
                      </m:e>
                    </m:d>
                  </m:oMath>
                </a14:m>
                <a:r>
                  <a:rPr lang="en-US" altLang="zh-CN" sz="1600">
                    <a:latin typeface="Cambria Math" panose="02040503050406030204" pitchFamily="18" charset="0"/>
                    <a:cs typeface="Cambria Math" panose="02040503050406030204" pitchFamily="18" charset="0"/>
                    <a:sym typeface="+mn-ea"/>
                  </a:rPr>
                  <a:t>&lt;0.1</a:t>
                </a:r>
                <a:endParaRPr lang="en-US" altLang="zh-CN" sz="1600">
                  <a:latin typeface="Cambria Math" panose="02040503050406030204" pitchFamily="18" charset="0"/>
                  <a:cs typeface="Cambria Math" panose="02040503050406030204" pitchFamily="18" charset="0"/>
                  <a:sym typeface="+mn-ea"/>
                </a:endParaRPr>
              </a:p>
              <a:p>
                <a:pPr marL="800100" lvl="1" indent="-342900">
                  <a:buFont typeface="Arial" panose="020B0604020202020204" pitchFamily="34" charset="0"/>
                  <a:buChar char="•"/>
                </a:pPr>
                <a14:m>
                  <m:oMath xmlns:m="http://schemas.openxmlformats.org/officeDocument/2006/math">
                    <m:d>
                      <m:dPr>
                        <m:begChr m:val="|"/>
                        <m:endChr m:val="|"/>
                        <m:ctrlPr>
                          <a:rPr lang="en-US" altLang="zh-CN" sz="1600">
                            <a:latin typeface="Cambria Math" panose="02040503050406030204" pitchFamily="18" charset="0"/>
                            <a:cs typeface="Cambria Math" panose="02040503050406030204" pitchFamily="18" charset="0"/>
                          </a:rPr>
                        </m:ctrlPr>
                      </m:dPr>
                      <m:e>
                        <m:r>
                          <m:rPr>
                            <m:sty m:val="p"/>
                          </m:rPr>
                          <a:rPr lang="en-US" altLang="zh-CN" sz="1600">
                            <a:latin typeface="Cambria Math" panose="02040503050406030204" pitchFamily="18" charset="0"/>
                            <a:cs typeface="Cambria Math" panose="02040503050406030204" pitchFamily="18" charset="0"/>
                            <a:sym typeface="+mn-ea"/>
                          </a:rPr>
                          <m:t>Electron</m:t>
                        </m:r>
                        <m:r>
                          <a:rPr lang="en-US" altLang="zh-CN" sz="1600">
                            <a:latin typeface="Cambria Math" panose="02040503050406030204" pitchFamily="18" charset="0"/>
                            <a:cs typeface="Cambria Math" panose="02040503050406030204" pitchFamily="18" charset="0"/>
                            <a:sym typeface="+mn-ea"/>
                          </a:rPr>
                          <m:t> </m:t>
                        </m:r>
                        <m:r>
                          <a:rPr lang="en-US" altLang="zh-CN" sz="1600">
                            <a:latin typeface="Cambria Math" panose="02040503050406030204" pitchFamily="18" charset="0"/>
                            <a:cs typeface="Cambria Math" panose="02040503050406030204" pitchFamily="18" charset="0"/>
                            <a:sym typeface="+mn-ea"/>
                          </a:rPr>
                          <m:t> </m:t>
                        </m:r>
                        <m:r>
                          <m:rPr>
                            <m:sty m:val="p"/>
                          </m:rPr>
                          <a:rPr lang="en-US" altLang="zh-CN" sz="1600">
                            <a:latin typeface="Cambria Math" panose="02040503050406030204" pitchFamily="18" charset="0"/>
                            <a:cs typeface="Cambria Math" panose="02040503050406030204" pitchFamily="18" charset="0"/>
                            <a:sym typeface="+mn-ea"/>
                          </a:rPr>
                          <m:t>sip</m:t>
                        </m:r>
                        <m:r>
                          <a:rPr lang="en-US" altLang="zh-CN" sz="1600">
                            <a:latin typeface="Cambria Math" panose="02040503050406030204" pitchFamily="18" charset="0"/>
                            <a:cs typeface="Cambria Math" panose="02040503050406030204" pitchFamily="18" charset="0"/>
                            <a:sym typeface="+mn-ea"/>
                          </a:rPr>
                          <m:t>3</m:t>
                        </m:r>
                        <m:r>
                          <m:rPr>
                            <m:sty m:val="p"/>
                          </m:rPr>
                          <a:rPr lang="en-US" altLang="zh-CN" sz="1600">
                            <a:latin typeface="Cambria Math" panose="02040503050406030204" pitchFamily="18" charset="0"/>
                            <a:cs typeface="Cambria Math" panose="02040503050406030204" pitchFamily="18" charset="0"/>
                            <a:sym typeface="+mn-ea"/>
                          </a:rPr>
                          <m:t>d</m:t>
                        </m:r>
                      </m:e>
                    </m:d>
                  </m:oMath>
                </a14:m>
                <a:r>
                  <a:rPr lang="en-US" altLang="zh-CN" sz="1600">
                    <a:latin typeface="Cambria Math" panose="02040503050406030204" pitchFamily="18" charset="0"/>
                    <a:cs typeface="Cambria Math" panose="02040503050406030204" pitchFamily="18" charset="0"/>
                    <a:sym typeface="+mn-ea"/>
                  </a:rPr>
                  <a:t> &lt;8</a:t>
                </a:r>
                <a:endParaRPr lang="en-US" altLang="zh-CN" sz="1600">
                  <a:latin typeface="Cambria Math" panose="02040503050406030204" pitchFamily="18" charset="0"/>
                  <a:cs typeface="Cambria Math" panose="02040503050406030204" pitchFamily="18" charset="0"/>
                </a:endParaRPr>
              </a:p>
              <a:p>
                <a:pPr marL="800100" lvl="1" indent="-342900">
                  <a:buFont typeface="Arial" panose="020B0604020202020204" pitchFamily="34" charset="0"/>
                  <a:buChar char="•"/>
                </a:pPr>
                <a:r>
                  <a:rPr lang="en-US" altLang="zh-CN" sz="1600">
                    <a:latin typeface="Times New Roman" panose="02020603050405020304" pitchFamily="18" charset="0"/>
                    <a:cs typeface="Times New Roman" panose="02020603050405020304" pitchFamily="18" charset="0"/>
                  </a:rPr>
                  <a:t>Electron_miniPFRelIso_all&lt;0.4</a:t>
                </a:r>
                <a:endParaRPr lang="en-US" altLang="zh-CN" sz="160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altLang="zh-CN" sz="1600">
                    <a:latin typeface="Times New Roman" panose="02020603050405020304" pitchFamily="18" charset="0"/>
                    <a:cs typeface="Times New Roman" panose="02020603050405020304" pitchFamily="18" charset="0"/>
                  </a:rPr>
                  <a:t>Electron_miniPFRelIso_all&lt;=1</a:t>
                </a:r>
                <a:endParaRPr lang="en-US" altLang="zh-CN" sz="160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altLang="zh-CN" sz="1600">
                    <a:latin typeface="Times New Roman" panose="02020603050405020304" pitchFamily="18" charset="0"/>
                    <a:cs typeface="Times New Roman" panose="02020603050405020304" pitchFamily="18" charset="0"/>
                  </a:rPr>
                  <a:t>Electron_mvaFall17V2noIso_WPL=true</a:t>
                </a:r>
                <a:endParaRPr lang="en-US" altLang="zh-CN" sz="1600">
                  <a:latin typeface="Times New Roman" panose="02020603050405020304" pitchFamily="18" charset="0"/>
                  <a:cs typeface="Times New Roman" panose="02020603050405020304" pitchFamily="18" charset="0"/>
                </a:endParaRPr>
              </a:p>
            </p:txBody>
          </p:sp>
        </mc:Choice>
        <mc:Fallback>
          <p:sp>
            <p:nvSpPr>
              <p:cNvPr id="10" name="文本框 9"/>
              <p:cNvSpPr txBox="1">
                <a:spLocks noRot="1" noChangeAspect="1" noMove="1" noResize="1" noEditPoints="1" noAdjustHandles="1" noChangeArrowheads="1" noChangeShapeType="1" noTextEdit="1"/>
              </p:cNvSpPr>
              <p:nvPr/>
            </p:nvSpPr>
            <p:spPr>
              <a:xfrm>
                <a:off x="920115" y="1513840"/>
                <a:ext cx="5018405" cy="2367915"/>
              </a:xfrm>
              <a:prstGeom prst="rect">
                <a:avLst/>
              </a:prstGeom>
              <a:blipFill rotWithShape="1">
                <a:blip r:embed="rId1"/>
                <a:stretch>
                  <a:fillRect/>
                </a:stretch>
              </a:blipFill>
            </p:spPr>
            <p:txBody>
              <a:bodyPr/>
              <a:lstStyle/>
              <a:p>
                <a:r>
                  <a:rPr lang="zh-CN" altLang="en-US">
                    <a:noFill/>
                  </a:rPr>
                  <a:t> </a:t>
                </a:r>
              </a:p>
            </p:txBody>
          </p:sp>
        </mc:Fallback>
      </mc:AlternateContent>
      <p:sp>
        <p:nvSpPr>
          <p:cNvPr id="12" name="文本框 11"/>
          <p:cNvSpPr txBox="1"/>
          <p:nvPr/>
        </p:nvSpPr>
        <p:spPr>
          <a:xfrm>
            <a:off x="1175385" y="1193800"/>
            <a:ext cx="3090545" cy="337185"/>
          </a:xfrm>
          <a:prstGeom prst="rect">
            <a:avLst/>
          </a:prstGeom>
          <a:noFill/>
        </p:spPr>
        <p:txBody>
          <a:bodyPr wrap="square" rtlCol="0">
            <a:spAutoFit/>
          </a:bodyPr>
          <a:p>
            <a:pPr indent="0">
              <a:buFont typeface="Arial" panose="020B0604020202020204" pitchFamily="34" charset="0"/>
              <a:buNone/>
            </a:pPr>
            <a:r>
              <a:rPr lang="en-US" altLang="zh-CN" sz="1600" b="1">
                <a:solidFill>
                  <a:schemeClr val="accent6">
                    <a:lumMod val="50000"/>
                  </a:schemeClr>
                </a:solidFill>
                <a:latin typeface="Times New Roman" panose="02020603050405020304" pitchFamily="18" charset="0"/>
                <a:cs typeface="Times New Roman" panose="02020603050405020304" pitchFamily="18" charset="0"/>
              </a:rPr>
              <a:t>Electron</a:t>
            </a:r>
            <a:endParaRPr lang="en-US" altLang="zh-CN" sz="1600" b="1">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13" name="文本框 12"/>
          <p:cNvSpPr txBox="1"/>
          <p:nvPr/>
        </p:nvSpPr>
        <p:spPr>
          <a:xfrm>
            <a:off x="1175385" y="3849370"/>
            <a:ext cx="3090545" cy="337185"/>
          </a:xfrm>
          <a:prstGeom prst="rect">
            <a:avLst/>
          </a:prstGeom>
          <a:noFill/>
        </p:spPr>
        <p:txBody>
          <a:bodyPr wrap="square" rtlCol="0">
            <a:spAutoFit/>
          </a:bodyPr>
          <a:p>
            <a:pPr indent="0">
              <a:buFont typeface="Arial" panose="020B0604020202020204" pitchFamily="34" charset="0"/>
              <a:buNone/>
            </a:pPr>
            <a:r>
              <a:rPr lang="en-US" altLang="zh-CN" sz="1600" b="1">
                <a:solidFill>
                  <a:schemeClr val="accent6">
                    <a:lumMod val="50000"/>
                  </a:schemeClr>
                </a:solidFill>
                <a:latin typeface="Times New Roman" panose="02020603050405020304" pitchFamily="18" charset="0"/>
                <a:cs typeface="Times New Roman" panose="02020603050405020304" pitchFamily="18" charset="0"/>
              </a:rPr>
              <a:t>Muon</a:t>
            </a:r>
            <a:endParaRPr lang="en-US" altLang="zh-CN" sz="1600" b="1">
              <a:solidFill>
                <a:schemeClr val="accent6">
                  <a:lumMod val="50000"/>
                </a:schemeClr>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4" name="文本框 3"/>
              <p:cNvSpPr txBox="1"/>
              <p:nvPr/>
            </p:nvSpPr>
            <p:spPr>
              <a:xfrm>
                <a:off x="920115" y="4144645"/>
                <a:ext cx="5059680" cy="2096135"/>
              </a:xfrm>
              <a:prstGeom prst="rect">
                <a:avLst/>
              </a:prstGeom>
              <a:noFill/>
            </p:spPr>
            <p:txBody>
              <a:bodyPr wrap="square" rtlCol="0">
                <a:spAutoFit/>
              </a:bodyPr>
              <a:p>
                <a:pPr indent="0">
                  <a:buFont typeface="Arial" panose="020B0604020202020204" pitchFamily="34" charset="0"/>
                  <a:buNone/>
                </a:pPr>
                <a:r>
                  <a:rPr lang="en-US" altLang="zh-CN" sz="1600">
                    <a:latin typeface="Times New Roman" panose="02020603050405020304" pitchFamily="18" charset="0"/>
                    <a:cs typeface="Times New Roman" panose="02020603050405020304" pitchFamily="18" charset="0"/>
                  </a:rPr>
                  <a:t>     loose Id muons:</a:t>
                </a:r>
                <a:endParaRPr lang="en-US" altLang="zh-CN" sz="160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14:m>
                  <m:oMath xmlns:m="http://schemas.openxmlformats.org/officeDocument/2006/math">
                    <m:r>
                      <m:rPr>
                        <m:sty m:val="p"/>
                      </m:rPr>
                      <a:rPr lang="en-US" altLang="zh-CN" sz="1600">
                        <a:solidFill>
                          <a:schemeClr val="tx1"/>
                        </a:solidFill>
                        <a:latin typeface="Cambria Math" panose="02040503050406030204" pitchFamily="18" charset="0"/>
                        <a:cs typeface="Cambria Math" panose="02040503050406030204" pitchFamily="18" charset="0"/>
                      </a:rPr>
                      <m:t>Muon</m:t>
                    </m:r>
                    <m:r>
                      <a:rPr lang="en-US" altLang="zh-CN" sz="1600">
                        <a:latin typeface="Times New Roman" panose="02020603050405020304" pitchFamily="18" charset="0"/>
                        <a:cs typeface="Times New Roman" panose="02020603050405020304" pitchFamily="18" charset="0"/>
                      </a:rPr>
                      <m:t> </m:t>
                    </m:r>
                    <m:sSub>
                      <m:sSubPr>
                        <m:ctrlPr>
                          <a:rPr lang="en-US" altLang="zh-CN" sz="1600">
                            <a:latin typeface="Cambria Math" panose="02040503050406030204" pitchFamily="18" charset="0"/>
                            <a:cs typeface="Cambria Math" panose="02040503050406030204" pitchFamily="18" charset="0"/>
                          </a:rPr>
                        </m:ctrlPr>
                      </m:sSubPr>
                      <m:e>
                        <m:r>
                          <m:rPr>
                            <m:sty m:val="p"/>
                          </m:rPr>
                          <a:rPr lang="en-US" altLang="zh-CN" sz="1600">
                            <a:latin typeface="Cambria Math" panose="02040503050406030204" pitchFamily="18" charset="0"/>
                            <a:cs typeface="Cambria Math" panose="02040503050406030204" pitchFamily="18" charset="0"/>
                          </a:rPr>
                          <m:t>P</m:t>
                        </m:r>
                      </m:e>
                      <m:sub>
                        <m:r>
                          <m:rPr>
                            <m:sty m:val="p"/>
                          </m:rPr>
                          <a:rPr lang="en-US" altLang="zh-CN" sz="1600">
                            <a:latin typeface="Cambria Math" panose="02040503050406030204" pitchFamily="18" charset="0"/>
                            <a:cs typeface="Cambria Math" panose="02040503050406030204" pitchFamily="18" charset="0"/>
                          </a:rPr>
                          <m:t>T</m:t>
                        </m:r>
                      </m:sub>
                    </m:sSub>
                    <m:r>
                      <a:rPr lang="en-US" altLang="zh-CN" sz="1600">
                        <a:latin typeface="Cambria Math" panose="02040503050406030204" pitchFamily="18" charset="0"/>
                        <a:ea typeface="MS Mincho" charset="0"/>
                        <a:cs typeface="Cambria Math" panose="02040503050406030204" pitchFamily="18" charset="0"/>
                      </a:rPr>
                      <m:t>&gt;</m:t>
                    </m:r>
                    <m:r>
                      <a:rPr lang="en-US" altLang="zh-CN" sz="1600">
                        <a:latin typeface="Cambria Math" panose="02040503050406030204" pitchFamily="18" charset="0"/>
                        <a:ea typeface="MS Mincho" charset="0"/>
                        <a:cs typeface="Cambria Math" panose="02040503050406030204" pitchFamily="18" charset="0"/>
                      </a:rPr>
                      <m:t>5</m:t>
                    </m:r>
                    <m:r>
                      <m:rPr>
                        <m:sty m:val="p"/>
                      </m:rPr>
                      <a:rPr lang="en-US" altLang="zh-CN" sz="1600">
                        <a:latin typeface="Cambria Math" panose="02040503050406030204" pitchFamily="18" charset="0"/>
                        <a:cs typeface="Cambria Math" panose="02040503050406030204" pitchFamily="18" charset="0"/>
                      </a:rPr>
                      <m:t>GeV</m:t>
                    </m:r>
                  </m:oMath>
                </a14:m>
                <a:endParaRPr lang="en-US" altLang="zh-CN" sz="160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14:m>
                  <m:oMath xmlns:m="http://schemas.openxmlformats.org/officeDocument/2006/math">
                    <m:d>
                      <m:dPr>
                        <m:begChr m:val="|"/>
                        <m:endChr m:val="|"/>
                        <m:ctrlPr>
                          <a:rPr lang="en-US" altLang="zh-CN" sz="1600">
                            <a:latin typeface="Cambria Math" panose="02040503050406030204" pitchFamily="18" charset="0"/>
                            <a:cs typeface="Cambria Math" panose="02040503050406030204" pitchFamily="18" charset="0"/>
                          </a:rPr>
                        </m:ctrlPr>
                      </m:dPr>
                      <m:e>
                        <m:sSub>
                          <m:sSubPr>
                            <m:ctrlPr>
                              <a:rPr lang="en-US" altLang="zh-CN" sz="1600">
                                <a:latin typeface="Cambria Math" panose="02040503050406030204" pitchFamily="18" charset="0"/>
                                <a:cs typeface="Cambria Math" panose="02040503050406030204" pitchFamily="18" charset="0"/>
                              </a:rPr>
                            </m:ctrlPr>
                          </m:sSubPr>
                          <m:e>
                            <m:r>
                              <a:rPr lang="en-US" altLang="zh-CN" sz="1600">
                                <a:latin typeface="Cambria Math" panose="02040503050406030204" pitchFamily="18" charset="0"/>
                                <a:cs typeface="Cambria Math" panose="02040503050406030204" pitchFamily="18" charset="0"/>
                              </a:rPr>
                              <m:t>𝜂</m:t>
                            </m:r>
                          </m:e>
                          <m:sub>
                            <m:r>
                              <m:rPr>
                                <m:sty m:val="p"/>
                              </m:rPr>
                              <a:rPr lang="en-US" altLang="zh-CN" sz="1600">
                                <a:latin typeface="Cambria Math" panose="02040503050406030204" pitchFamily="18" charset="0"/>
                                <a:cs typeface="Cambria Math" panose="02040503050406030204" pitchFamily="18" charset="0"/>
                              </a:rPr>
                              <m:t>M</m:t>
                            </m:r>
                            <m:r>
                              <m:rPr>
                                <m:sty m:val="p"/>
                              </m:rPr>
                              <a:rPr lang="en-US" altLang="zh-CN" sz="1600">
                                <a:latin typeface="Cambria Math" panose="02040503050406030204" pitchFamily="18" charset="0"/>
                                <a:cs typeface="Cambria Math" panose="02040503050406030204" pitchFamily="18" charset="0"/>
                              </a:rPr>
                              <m:t>u</m:t>
                            </m:r>
                            <m:r>
                              <m:rPr>
                                <m:sty m:val="p"/>
                              </m:rPr>
                              <a:rPr lang="en-US" altLang="zh-CN" sz="1600">
                                <a:latin typeface="Cambria Math" panose="02040503050406030204" pitchFamily="18" charset="0"/>
                                <a:cs typeface="Cambria Math" panose="02040503050406030204" pitchFamily="18" charset="0"/>
                              </a:rPr>
                              <m:t>on</m:t>
                            </m:r>
                            <m:r>
                              <a:rPr lang="en-US" altLang="zh-CN" sz="1600">
                                <a:latin typeface="Cambria Math" panose="02040503050406030204" pitchFamily="18" charset="0"/>
                                <a:cs typeface="Cambria Math" panose="02040503050406030204" pitchFamily="18" charset="0"/>
                              </a:rPr>
                              <m:t> </m:t>
                            </m:r>
                          </m:sub>
                        </m:sSub>
                      </m:e>
                    </m:d>
                    <m:r>
                      <a:rPr lang="en-US" altLang="zh-CN" sz="1600">
                        <a:latin typeface="Cambria Math" panose="02040503050406030204" pitchFamily="18" charset="0"/>
                        <a:ea typeface="MS Mincho" charset="0"/>
                        <a:cs typeface="Cambria Math" panose="02040503050406030204" pitchFamily="18" charset="0"/>
                      </a:rPr>
                      <m:t>&lt;</m:t>
                    </m:r>
                    <m:r>
                      <a:rPr lang="en-US" altLang="zh-CN" sz="1600">
                        <a:latin typeface="Cambria Math" panose="02040503050406030204" pitchFamily="18" charset="0"/>
                        <a:ea typeface="MS Mincho" charset="0"/>
                        <a:cs typeface="Cambria Math" panose="02040503050406030204" pitchFamily="18" charset="0"/>
                      </a:rPr>
                      <m:t>2</m:t>
                    </m:r>
                    <m:r>
                      <a:rPr lang="en-US" altLang="zh-CN" sz="1600">
                        <a:latin typeface="Cambria Math" panose="02040503050406030204" pitchFamily="18" charset="0"/>
                        <a:ea typeface="MS Mincho" charset="0"/>
                        <a:cs typeface="Cambria Math" panose="02040503050406030204" pitchFamily="18" charset="0"/>
                      </a:rPr>
                      <m:t>.</m:t>
                    </m:r>
                    <m:r>
                      <a:rPr lang="en-US" altLang="zh-CN" sz="1600">
                        <a:latin typeface="Cambria Math" panose="02040503050406030204" pitchFamily="18" charset="0"/>
                        <a:ea typeface="MS Mincho" charset="0"/>
                        <a:cs typeface="Cambria Math" panose="02040503050406030204" pitchFamily="18" charset="0"/>
                      </a:rPr>
                      <m:t>4</m:t>
                    </m:r>
                  </m:oMath>
                </a14:m>
                <a:endParaRPr lang="en-US" altLang="zh-CN" sz="1600">
                  <a:latin typeface="Cambria Math" panose="02040503050406030204" pitchFamily="18" charset="0"/>
                  <a:ea typeface="MS Mincho" charset="0"/>
                  <a:cs typeface="Cambria Math" panose="02040503050406030204" pitchFamily="18" charset="0"/>
                </a:endParaRPr>
              </a:p>
              <a:p>
                <a:pPr marL="800100" lvl="1" indent="-342900">
                  <a:buFont typeface="Arial" panose="020B0604020202020204" pitchFamily="34" charset="0"/>
                  <a:buChar char="•"/>
                </a:pPr>
                <a14:m>
                  <m:oMath xmlns:m="http://schemas.openxmlformats.org/officeDocument/2006/math">
                    <m:d>
                      <m:dPr>
                        <m:begChr m:val="|"/>
                        <m:endChr m:val="|"/>
                        <m:ctrlPr>
                          <a:rPr lang="en-US" altLang="zh-CN" sz="1600">
                            <a:latin typeface="Cambria Math" panose="02040503050406030204" pitchFamily="18" charset="0"/>
                            <a:cs typeface="Cambria Math" panose="02040503050406030204" pitchFamily="18" charset="0"/>
                          </a:rPr>
                        </m:ctrlPr>
                      </m:dPr>
                      <m:e>
                        <m:r>
                          <m:rPr>
                            <m:sty m:val="p"/>
                          </m:rPr>
                          <a:rPr lang="en-US" altLang="zh-CN" sz="1600">
                            <a:latin typeface="Cambria Math" panose="02040503050406030204" pitchFamily="18" charset="0"/>
                            <a:cs typeface="Cambria Math" panose="02040503050406030204" pitchFamily="18" charset="0"/>
                            <a:sym typeface="+mn-ea"/>
                          </a:rPr>
                          <m:t>M</m:t>
                        </m:r>
                        <m:r>
                          <m:rPr>
                            <m:sty m:val="p"/>
                          </m:rPr>
                          <a:rPr lang="en-US" altLang="zh-CN" sz="1600">
                            <a:latin typeface="Cambria Math" panose="02040503050406030204" pitchFamily="18" charset="0"/>
                            <a:cs typeface="Cambria Math" panose="02040503050406030204" pitchFamily="18" charset="0"/>
                            <a:sym typeface="+mn-ea"/>
                          </a:rPr>
                          <m:t>uon</m:t>
                        </m:r>
                        <m:r>
                          <a:rPr lang="en-US" altLang="zh-CN" sz="1600">
                            <a:latin typeface="Cambria Math" panose="02040503050406030204" pitchFamily="18" charset="0"/>
                            <a:cs typeface="Cambria Math" panose="02040503050406030204" pitchFamily="18" charset="0"/>
                            <a:sym typeface="+mn-ea"/>
                          </a:rPr>
                          <m:t> </m:t>
                        </m:r>
                        <m:sSub>
                          <m:sSubPr>
                            <m:ctrlPr>
                              <a:rPr lang="en-US" altLang="zh-CN" sz="1600">
                                <a:latin typeface="Cambria Math" panose="02040503050406030204" pitchFamily="18" charset="0"/>
                                <a:cs typeface="Cambria Math" panose="02040503050406030204" pitchFamily="18" charset="0"/>
                              </a:rPr>
                            </m:ctrlPr>
                          </m:sSubPr>
                          <m:e>
                            <m:r>
                              <m:rPr>
                                <m:sty m:val="p"/>
                              </m:rPr>
                              <a:rPr lang="en-US" altLang="zh-CN" sz="1600">
                                <a:latin typeface="Cambria Math" panose="02040503050406030204" pitchFamily="18" charset="0"/>
                                <a:cs typeface="Cambria Math" panose="02040503050406030204" pitchFamily="18" charset="0"/>
                              </a:rPr>
                              <m:t>d</m:t>
                            </m:r>
                          </m:e>
                          <m:sub>
                            <m:r>
                              <m:rPr>
                                <m:sty m:val="p"/>
                              </m:rPr>
                              <a:rPr lang="en-US" altLang="zh-CN" sz="1600">
                                <a:latin typeface="Cambria Math" panose="02040503050406030204" pitchFamily="18" charset="0"/>
                                <a:cs typeface="Cambria Math" panose="02040503050406030204" pitchFamily="18" charset="0"/>
                              </a:rPr>
                              <m:t>xy</m:t>
                            </m:r>
                          </m:sub>
                        </m:sSub>
                      </m:e>
                    </m:d>
                  </m:oMath>
                </a14:m>
                <a:r>
                  <a:rPr lang="en-US" altLang="zh-CN" sz="1600">
                    <a:latin typeface="Cambria Math" panose="02040503050406030204" pitchFamily="18" charset="0"/>
                    <a:cs typeface="Cambria Math" panose="02040503050406030204" pitchFamily="18" charset="0"/>
                  </a:rPr>
                  <a:t>&lt;0.05</a:t>
                </a:r>
                <a:endParaRPr lang="en-US" altLang="zh-CN" sz="1600">
                  <a:latin typeface="Cambria Math" panose="02040503050406030204" pitchFamily="18" charset="0"/>
                  <a:cs typeface="Cambria Math" panose="02040503050406030204" pitchFamily="18" charset="0"/>
                </a:endParaRPr>
              </a:p>
              <a:p>
                <a:pPr marL="800100" lvl="1" indent="-342900">
                  <a:buFont typeface="Arial" panose="020B0604020202020204" pitchFamily="34" charset="0"/>
                  <a:buChar char="•"/>
                </a:pPr>
                <a14:m>
                  <m:oMath xmlns:m="http://schemas.openxmlformats.org/officeDocument/2006/math">
                    <m:d>
                      <m:dPr>
                        <m:begChr m:val="|"/>
                        <m:endChr m:val="|"/>
                        <m:ctrlPr>
                          <a:rPr lang="en-US" altLang="zh-CN" sz="1600">
                            <a:latin typeface="Cambria Math" panose="02040503050406030204" pitchFamily="18" charset="0"/>
                            <a:cs typeface="Cambria Math" panose="02040503050406030204" pitchFamily="18" charset="0"/>
                          </a:rPr>
                        </m:ctrlPr>
                      </m:dPr>
                      <m:e>
                        <m:r>
                          <m:rPr>
                            <m:sty m:val="p"/>
                          </m:rPr>
                          <a:rPr lang="en-US" altLang="zh-CN" sz="1600">
                            <a:latin typeface="Cambria Math" panose="02040503050406030204" pitchFamily="18" charset="0"/>
                            <a:cs typeface="Cambria Math" panose="02040503050406030204" pitchFamily="18" charset="0"/>
                            <a:sym typeface="+mn-ea"/>
                          </a:rPr>
                          <m:t>M</m:t>
                        </m:r>
                        <m:r>
                          <m:rPr>
                            <m:sty m:val="p"/>
                          </m:rPr>
                          <a:rPr lang="en-US" altLang="zh-CN" sz="1600">
                            <a:latin typeface="Cambria Math" panose="02040503050406030204" pitchFamily="18" charset="0"/>
                            <a:cs typeface="Cambria Math" panose="02040503050406030204" pitchFamily="18" charset="0"/>
                            <a:sym typeface="+mn-ea"/>
                          </a:rPr>
                          <m:t>u</m:t>
                        </m:r>
                        <m:r>
                          <m:rPr>
                            <m:sty m:val="p"/>
                          </m:rPr>
                          <a:rPr lang="en-US" altLang="zh-CN" sz="1600">
                            <a:latin typeface="Cambria Math" panose="02040503050406030204" pitchFamily="18" charset="0"/>
                            <a:cs typeface="Cambria Math" panose="02040503050406030204" pitchFamily="18" charset="0"/>
                            <a:sym typeface="+mn-ea"/>
                          </a:rPr>
                          <m:t>on</m:t>
                        </m:r>
                        <m:r>
                          <a:rPr lang="en-US" altLang="zh-CN" sz="1600">
                            <a:latin typeface="Cambria Math" panose="02040503050406030204" pitchFamily="18" charset="0"/>
                            <a:cs typeface="Cambria Math" panose="02040503050406030204" pitchFamily="18" charset="0"/>
                            <a:sym typeface="+mn-ea"/>
                          </a:rPr>
                          <m:t> </m:t>
                        </m:r>
                        <m:sSub>
                          <m:sSubPr>
                            <m:ctrlPr>
                              <a:rPr lang="en-US" altLang="zh-CN" sz="1600">
                                <a:latin typeface="Cambria Math" panose="02040503050406030204" pitchFamily="18" charset="0"/>
                                <a:cs typeface="Cambria Math" panose="02040503050406030204" pitchFamily="18" charset="0"/>
                              </a:rPr>
                            </m:ctrlPr>
                          </m:sSubPr>
                          <m:e>
                            <m:r>
                              <m:rPr>
                                <m:sty m:val="p"/>
                              </m:rPr>
                              <a:rPr lang="en-US" altLang="zh-CN" sz="1600">
                                <a:latin typeface="Cambria Math" panose="02040503050406030204" pitchFamily="18" charset="0"/>
                                <a:cs typeface="Cambria Math" panose="02040503050406030204" pitchFamily="18" charset="0"/>
                              </a:rPr>
                              <m:t>d</m:t>
                            </m:r>
                          </m:e>
                          <m:sub>
                            <m:r>
                              <m:rPr>
                                <m:sty m:val="p"/>
                              </m:rPr>
                              <a:rPr lang="en-US" altLang="zh-CN" sz="1600">
                                <a:latin typeface="Cambria Math" panose="02040503050406030204" pitchFamily="18" charset="0"/>
                                <a:cs typeface="Cambria Math" panose="02040503050406030204" pitchFamily="18" charset="0"/>
                              </a:rPr>
                              <m:t>z</m:t>
                            </m:r>
                          </m:sub>
                        </m:sSub>
                      </m:e>
                    </m:d>
                  </m:oMath>
                </a14:m>
                <a:r>
                  <a:rPr lang="en-US" altLang="zh-CN" sz="1600">
                    <a:latin typeface="Cambria Math" panose="02040503050406030204" pitchFamily="18" charset="0"/>
                    <a:cs typeface="Cambria Math" panose="02040503050406030204" pitchFamily="18" charset="0"/>
                    <a:sym typeface="+mn-ea"/>
                  </a:rPr>
                  <a:t>&lt;0.1</a:t>
                </a:r>
                <a:endParaRPr lang="en-US" altLang="zh-CN" sz="1600">
                  <a:latin typeface="Cambria Math" panose="02040503050406030204" pitchFamily="18" charset="0"/>
                  <a:cs typeface="Cambria Math" panose="02040503050406030204" pitchFamily="18" charset="0"/>
                  <a:sym typeface="+mn-ea"/>
                </a:endParaRPr>
              </a:p>
              <a:p>
                <a:pPr marL="800100" lvl="1" indent="-342900">
                  <a:buFont typeface="Arial" panose="020B0604020202020204" pitchFamily="34" charset="0"/>
                  <a:buChar char="•"/>
                </a:pPr>
                <a14:m>
                  <m:oMath xmlns:m="http://schemas.openxmlformats.org/officeDocument/2006/math">
                    <m:d>
                      <m:dPr>
                        <m:begChr m:val="|"/>
                        <m:endChr m:val="|"/>
                        <m:ctrlPr>
                          <a:rPr lang="en-US" altLang="zh-CN" sz="1600">
                            <a:latin typeface="Cambria Math" panose="02040503050406030204" pitchFamily="18" charset="0"/>
                            <a:cs typeface="Cambria Math" panose="02040503050406030204" pitchFamily="18" charset="0"/>
                          </a:rPr>
                        </m:ctrlPr>
                      </m:dPr>
                      <m:e>
                        <m:r>
                          <m:rPr>
                            <m:sty m:val="p"/>
                          </m:rPr>
                          <a:rPr lang="en-US" altLang="zh-CN" sz="1600">
                            <a:latin typeface="Cambria Math" panose="02040503050406030204" pitchFamily="18" charset="0"/>
                            <a:cs typeface="Cambria Math" panose="02040503050406030204" pitchFamily="18" charset="0"/>
                            <a:sym typeface="+mn-ea"/>
                          </a:rPr>
                          <m:t>M</m:t>
                        </m:r>
                        <m:r>
                          <m:rPr>
                            <m:sty m:val="p"/>
                          </m:rPr>
                          <a:rPr lang="en-US" altLang="zh-CN" sz="1600">
                            <a:latin typeface="Cambria Math" panose="02040503050406030204" pitchFamily="18" charset="0"/>
                            <a:cs typeface="Cambria Math" panose="02040503050406030204" pitchFamily="18" charset="0"/>
                            <a:sym typeface="+mn-ea"/>
                          </a:rPr>
                          <m:t>u</m:t>
                        </m:r>
                        <m:r>
                          <m:rPr>
                            <m:sty m:val="p"/>
                          </m:rPr>
                          <a:rPr lang="en-US" altLang="zh-CN" sz="1600">
                            <a:latin typeface="Cambria Math" panose="02040503050406030204" pitchFamily="18" charset="0"/>
                            <a:cs typeface="Cambria Math" panose="02040503050406030204" pitchFamily="18" charset="0"/>
                            <a:sym typeface="+mn-ea"/>
                          </a:rPr>
                          <m:t>on</m:t>
                        </m:r>
                        <m:r>
                          <a:rPr lang="en-US" altLang="zh-CN" sz="1600">
                            <a:latin typeface="Cambria Math" panose="02040503050406030204" pitchFamily="18" charset="0"/>
                            <a:cs typeface="Cambria Math" panose="02040503050406030204" pitchFamily="18" charset="0"/>
                            <a:sym typeface="+mn-ea"/>
                          </a:rPr>
                          <m:t> </m:t>
                        </m:r>
                        <m:r>
                          <a:rPr lang="en-US" altLang="zh-CN" sz="1600">
                            <a:latin typeface="Cambria Math" panose="02040503050406030204" pitchFamily="18" charset="0"/>
                            <a:cs typeface="Cambria Math" panose="02040503050406030204" pitchFamily="18" charset="0"/>
                            <a:sym typeface="+mn-ea"/>
                          </a:rPr>
                          <m:t> </m:t>
                        </m:r>
                        <m:r>
                          <m:rPr>
                            <m:sty m:val="p"/>
                          </m:rPr>
                          <a:rPr lang="en-US" altLang="zh-CN" sz="1600">
                            <a:latin typeface="Cambria Math" panose="02040503050406030204" pitchFamily="18" charset="0"/>
                            <a:cs typeface="Cambria Math" panose="02040503050406030204" pitchFamily="18" charset="0"/>
                            <a:sym typeface="+mn-ea"/>
                          </a:rPr>
                          <m:t>sip</m:t>
                        </m:r>
                        <m:r>
                          <a:rPr lang="en-US" altLang="zh-CN" sz="1600">
                            <a:latin typeface="Cambria Math" panose="02040503050406030204" pitchFamily="18" charset="0"/>
                            <a:cs typeface="Cambria Math" panose="02040503050406030204" pitchFamily="18" charset="0"/>
                            <a:sym typeface="+mn-ea"/>
                          </a:rPr>
                          <m:t>3</m:t>
                        </m:r>
                        <m:r>
                          <m:rPr>
                            <m:sty m:val="p"/>
                          </m:rPr>
                          <a:rPr lang="en-US" altLang="zh-CN" sz="1600">
                            <a:latin typeface="Cambria Math" panose="02040503050406030204" pitchFamily="18" charset="0"/>
                            <a:cs typeface="Cambria Math" panose="02040503050406030204" pitchFamily="18" charset="0"/>
                            <a:sym typeface="+mn-ea"/>
                          </a:rPr>
                          <m:t>d</m:t>
                        </m:r>
                      </m:e>
                    </m:d>
                  </m:oMath>
                </a14:m>
                <a:r>
                  <a:rPr lang="en-US" altLang="zh-CN" sz="1600">
                    <a:latin typeface="Cambria Math" panose="02040503050406030204" pitchFamily="18" charset="0"/>
                    <a:cs typeface="Cambria Math" panose="02040503050406030204" pitchFamily="18" charset="0"/>
                    <a:sym typeface="+mn-ea"/>
                  </a:rPr>
                  <a:t> &lt;8</a:t>
                </a:r>
                <a:endParaRPr lang="en-US" altLang="zh-CN" sz="1600">
                  <a:latin typeface="Cambria Math" panose="02040503050406030204" pitchFamily="18" charset="0"/>
                  <a:cs typeface="Cambria Math" panose="02040503050406030204" pitchFamily="18" charset="0"/>
                </a:endParaRPr>
              </a:p>
              <a:p>
                <a:pPr marL="800100" lvl="1" indent="-342900">
                  <a:buFont typeface="Arial" panose="020B0604020202020204" pitchFamily="34" charset="0"/>
                  <a:buChar char="•"/>
                </a:pPr>
                <a:r>
                  <a:rPr lang="en-US" altLang="zh-CN" sz="1600">
                    <a:latin typeface="Times New Roman" panose="02020603050405020304" pitchFamily="18" charset="0"/>
                    <a:cs typeface="Times New Roman" panose="02020603050405020304" pitchFamily="18" charset="0"/>
                  </a:rPr>
                  <a:t>Muon_miniPFRelIso_all&lt;0.4</a:t>
                </a:r>
                <a:endParaRPr lang="en-US" altLang="zh-CN" sz="160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altLang="zh-CN" sz="1600">
                    <a:latin typeface="Times New Roman" panose="02020603050405020304" pitchFamily="18" charset="0"/>
                    <a:cs typeface="Times New Roman" panose="02020603050405020304" pitchFamily="18" charset="0"/>
                  </a:rPr>
                  <a:t>Muon_looseId=true</a:t>
                </a:r>
                <a:endParaRPr lang="en-US" altLang="zh-CN" sz="1600">
                  <a:latin typeface="Times New Roman" panose="02020603050405020304" pitchFamily="18" charset="0"/>
                  <a:cs typeface="Times New Roman" panose="02020603050405020304" pitchFamily="18" charset="0"/>
                </a:endParaRPr>
              </a:p>
            </p:txBody>
          </p:sp>
        </mc:Choice>
        <mc:Fallback>
          <p:sp>
            <p:nvSpPr>
              <p:cNvPr id="4" name="文本框 3"/>
              <p:cNvSpPr txBox="1">
                <a:spLocks noRot="1" noChangeAspect="1" noMove="1" noResize="1" noEditPoints="1" noAdjustHandles="1" noChangeArrowheads="1" noChangeShapeType="1" noTextEdit="1"/>
              </p:cNvSpPr>
              <p:nvPr/>
            </p:nvSpPr>
            <p:spPr>
              <a:xfrm>
                <a:off x="920115" y="4144645"/>
                <a:ext cx="5059680" cy="2096135"/>
              </a:xfrm>
              <a:prstGeom prst="rect">
                <a:avLst/>
              </a:prstGeom>
              <a:blipFill rotWithShape="1">
                <a:blip r:embed="rId2"/>
                <a:stretch>
                  <a:fillRect/>
                </a:stretch>
              </a:blipFill>
            </p:spPr>
            <p:txBody>
              <a:bodyPr/>
              <a:lstStyle/>
              <a:p>
                <a:r>
                  <a:rPr lang="zh-CN" altLang="en-US">
                    <a:noFill/>
                  </a:rPr>
                  <a:t> </a:t>
                </a:r>
              </a:p>
            </p:txBody>
          </p:sp>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6"/>
          <p:cNvGraphicFramePr>
            <a:graphicFrameLocks noGrp="1"/>
          </p:cNvGraphicFramePr>
          <p:nvPr>
            <p:custDataLst>
              <p:tags r:id="rId1"/>
            </p:custDataLst>
          </p:nvPr>
        </p:nvGraphicFramePr>
        <p:xfrm>
          <a:off x="845185" y="1208405"/>
          <a:ext cx="7267575" cy="5062220"/>
        </p:xfrm>
        <a:graphic>
          <a:graphicData uri="http://schemas.openxmlformats.org/drawingml/2006/table">
            <a:tbl>
              <a:tblPr firstRow="1" bandRow="1">
                <a:tableStyleId>{5C22544A-7EE6-4342-B048-85BDC9FD1C3A}</a:tableStyleId>
              </a:tblPr>
              <a:tblGrid>
                <a:gridCol w="1199515"/>
                <a:gridCol w="1437640"/>
                <a:gridCol w="1134745"/>
                <a:gridCol w="1395730"/>
                <a:gridCol w="1191895"/>
                <a:gridCol w="908050"/>
              </a:tblGrid>
              <a:tr h="365760">
                <a:tc gridSpan="2">
                  <a:txBody>
                    <a:bodyPr/>
                    <a:lstStyle/>
                    <a:p>
                      <a:endParaRPr lang="en-US" altLang="zh-CN" dirty="0"/>
                    </a:p>
                  </a:txBody>
                  <a:tcPr/>
                </a:tc>
                <a:tc hMerge="1">
                  <a:tcPr/>
                </a:tc>
                <a:tc>
                  <a:txBody>
                    <a:bodyPr/>
                    <a:lstStyle/>
                    <a:p>
                      <a:r>
                        <a:rPr lang="en-US" altLang="zh-CN" dirty="0"/>
                        <a:t>SS WWH</a:t>
                      </a:r>
                      <a:endParaRPr lang="en-US" altLang="zh-CN" dirty="0"/>
                    </a:p>
                  </a:txBody>
                  <a:tcPr/>
                </a:tc>
                <a:tc>
                  <a:txBody>
                    <a:bodyPr/>
                    <a:p>
                      <a:pPr>
                        <a:buNone/>
                      </a:pPr>
                      <a:r>
                        <a:rPr lang="en-US" altLang="zh-CN" sz="1800" b="1" dirty="0">
                          <a:solidFill>
                            <a:schemeClr val="bg1"/>
                          </a:solidFill>
                          <a:latin typeface="Calibri" panose="020F0502020204030204" charset="0"/>
                          <a:cs typeface="Calibri" panose="020F0502020204030204" charset="0"/>
                          <a:sym typeface="+mn-ea"/>
                        </a:rPr>
                        <a:t>OS WWH</a:t>
                      </a:r>
                      <a:endParaRPr lang="en-US" altLang="zh-CN" sz="1800" b="1" dirty="0">
                        <a:solidFill>
                          <a:schemeClr val="bg1"/>
                        </a:solidFill>
                        <a:latin typeface="Calibri" panose="020F0502020204030204" charset="0"/>
                        <a:cs typeface="Calibri" panose="020F0502020204030204" charset="0"/>
                        <a:sym typeface="+mn-ea"/>
                      </a:endParaRPr>
                    </a:p>
                  </a:txBody>
                  <a:tcPr/>
                </a:tc>
                <a:tc>
                  <a:txBody>
                    <a:bodyPr/>
                    <a:lstStyle/>
                    <a:p>
                      <a:pPr>
                        <a:buNone/>
                      </a:pPr>
                      <a:r>
                        <a:rPr lang="en-US" altLang="zh-CN" sz="1800" b="1" dirty="0">
                          <a:solidFill>
                            <a:schemeClr val="bg1"/>
                          </a:solidFill>
                          <a:latin typeface="Calibri" panose="020F0502020204030204" charset="0"/>
                          <a:cs typeface="Calibri" panose="020F0502020204030204" charset="0"/>
                          <a:sym typeface="+mn-ea"/>
                        </a:rPr>
                        <a:t>WZH</a:t>
                      </a:r>
                      <a:endParaRPr lang="en-US" altLang="zh-CN" sz="1800" b="1" dirty="0">
                        <a:solidFill>
                          <a:schemeClr val="bg1"/>
                        </a:solidFill>
                        <a:latin typeface="Calibri" panose="020F0502020204030204" charset="0"/>
                        <a:cs typeface="Calibri" panose="020F0502020204030204" charset="0"/>
                        <a:sym typeface="+mn-ea"/>
                      </a:endParaRPr>
                    </a:p>
                  </a:txBody>
                  <a:tcPr/>
                </a:tc>
                <a:tc>
                  <a:txBody>
                    <a:bodyPr/>
                    <a:p>
                      <a:r>
                        <a:rPr lang="en-US" altLang="zh-CN" sz="1800">
                          <a:solidFill>
                            <a:schemeClr val="bg1"/>
                          </a:solidFill>
                          <a:latin typeface="Calibri" panose="020F0502020204030204" charset="0"/>
                          <a:cs typeface="Calibri" panose="020F0502020204030204" charset="0"/>
                          <a:sym typeface="+mn-ea"/>
                        </a:rPr>
                        <a:t>ZZH</a:t>
                      </a:r>
                      <a:endParaRPr lang="en-US" altLang="zh-CN" sz="1800" dirty="0">
                        <a:solidFill>
                          <a:schemeClr val="bg1"/>
                        </a:solidFill>
                        <a:latin typeface="Calibri" panose="020F0502020204030204" charset="0"/>
                        <a:cs typeface="Calibri" panose="020F0502020204030204" charset="0"/>
                        <a:sym typeface="+mn-ea"/>
                      </a:endParaRPr>
                    </a:p>
                  </a:txBody>
                  <a:tcPr/>
                </a:tc>
              </a:tr>
              <a:tr h="640080">
                <a:tc gridSpan="2">
                  <a:txBody>
                    <a:bodyPr/>
                    <a:p>
                      <a:pPr>
                        <a:buNone/>
                      </a:pPr>
                      <a:r>
                        <a:rPr lang="en-US" altLang="zh-CN" dirty="0"/>
                        <a:t>total number of events weighted to 137 fb</a:t>
                      </a:r>
                      <a:r>
                        <a:rPr lang="en-US" altLang="zh-CN" baseline="30000" dirty="0">
                          <a:solidFill>
                            <a:schemeClr val="tx1"/>
                          </a:solidFill>
                          <a:uFillTx/>
                        </a:rPr>
                        <a:t>-1</a:t>
                      </a:r>
                      <a:endParaRPr lang="en-US" altLang="zh-CN" baseline="30000" dirty="0">
                        <a:solidFill>
                          <a:schemeClr val="tx1"/>
                        </a:solidFill>
                        <a:uFillTx/>
                      </a:endParaRPr>
                    </a:p>
                  </a:txBody>
                  <a:tcPr/>
                </a:tc>
                <a:tc hMerge="1">
                  <a:tcPr/>
                </a:tc>
                <a:tc>
                  <a:txBody>
                    <a:bodyPr/>
                    <a:p>
                      <a:pPr>
                        <a:buNone/>
                      </a:pPr>
                      <a:r>
                        <a:rPr lang="en-US" altLang="zh-CN" dirty="0"/>
                        <a:t>711.03</a:t>
                      </a:r>
                      <a:endParaRPr lang="en-US" altLang="zh-CN" dirty="0"/>
                    </a:p>
                  </a:txBody>
                  <a:tcPr/>
                </a:tc>
                <a:tc>
                  <a:txBody>
                    <a:bodyPr/>
                    <a:p>
                      <a:pPr>
                        <a:buNone/>
                      </a:pPr>
                      <a:r>
                        <a:rPr lang="en-US" altLang="zh-CN" sz="1800" dirty="0">
                          <a:sym typeface="+mn-ea"/>
                        </a:rPr>
                        <a:t>1127.51</a:t>
                      </a:r>
                      <a:endParaRPr lang="en-US" altLang="zh-CN" sz="1800" b="0" dirty="0"/>
                    </a:p>
                    <a:p>
                      <a:pPr>
                        <a:buNone/>
                      </a:pPr>
                      <a:endParaRPr lang="en-US" altLang="zh-CN" b="0" dirty="0"/>
                    </a:p>
                  </a:txBody>
                  <a:tcPr/>
                </a:tc>
                <a:tc>
                  <a:txBody>
                    <a:bodyPr/>
                    <a:p>
                      <a:pPr>
                        <a:buNone/>
                      </a:pPr>
                      <a:r>
                        <a:rPr lang="en-US" altLang="zh-CN" dirty="0"/>
                        <a:t>735.69</a:t>
                      </a:r>
                      <a:endParaRPr lang="en-US" altLang="zh-CN" dirty="0"/>
                    </a:p>
                  </a:txBody>
                  <a:tcPr/>
                </a:tc>
                <a:tc>
                  <a:txBody>
                    <a:bodyPr/>
                    <a:p>
                      <a:pPr>
                        <a:buNone/>
                      </a:pPr>
                      <a:r>
                        <a:rPr lang="en-US" altLang="zh-CN" dirty="0"/>
                        <a:t>580.88</a:t>
                      </a:r>
                      <a:endParaRPr lang="en-US" altLang="zh-CN" dirty="0"/>
                    </a:p>
                  </a:txBody>
                  <a:tcPr/>
                </a:tc>
              </a:tr>
              <a:tr h="365760">
                <a:tc gridSpan="2">
                  <a:txBody>
                    <a:bodyPr/>
                    <a:lstStyle/>
                    <a:p>
                      <a:r>
                        <a:rPr lang="en-US" altLang="zh-CN" dirty="0"/>
                        <a:t>Select Hbb at Gen level</a:t>
                      </a:r>
                      <a:endParaRPr lang="en-US" altLang="zh-CN" dirty="0"/>
                    </a:p>
                  </a:txBody>
                  <a:tcPr/>
                </a:tc>
                <a:tc hMerge="1">
                  <a:tcPr/>
                </a:tc>
                <a:tc>
                  <a:txBody>
                    <a:bodyPr/>
                    <a:lstStyle/>
                    <a:p>
                      <a:r>
                        <a:rPr lang="en-US" altLang="zh-CN" dirty="0"/>
                        <a:t>409.18</a:t>
                      </a:r>
                      <a:endParaRPr lang="en-US" altLang="zh-CN" dirty="0"/>
                    </a:p>
                  </a:txBody>
                  <a:tcPr/>
                </a:tc>
                <a:tc>
                  <a:txBody>
                    <a:bodyPr/>
                    <a:p>
                      <a:pPr>
                        <a:buNone/>
                      </a:pPr>
                      <a:r>
                        <a:rPr lang="en-US" altLang="zh-CN" b="0" dirty="0"/>
                        <a:t>648.18</a:t>
                      </a:r>
                      <a:endParaRPr lang="en-US" altLang="zh-CN" b="0" dirty="0"/>
                    </a:p>
                  </a:txBody>
                  <a:tcPr/>
                </a:tc>
                <a:tc>
                  <a:txBody>
                    <a:bodyPr/>
                    <a:lstStyle/>
                    <a:p>
                      <a:pPr>
                        <a:buNone/>
                      </a:pPr>
                      <a:r>
                        <a:rPr lang="en-US" altLang="zh-CN" dirty="0"/>
                        <a:t>422.73</a:t>
                      </a:r>
                      <a:endParaRPr lang="en-US" altLang="zh-CN" dirty="0"/>
                    </a:p>
                  </a:txBody>
                  <a:tcPr/>
                </a:tc>
                <a:tc>
                  <a:txBody>
                    <a:bodyPr/>
                    <a:p>
                      <a:pPr>
                        <a:buNone/>
                      </a:pPr>
                      <a:r>
                        <a:rPr lang="en-US" altLang="zh-CN" dirty="0"/>
                        <a:t>334.45</a:t>
                      </a:r>
                      <a:endParaRPr lang="en-US" altLang="zh-CN" dirty="0"/>
                    </a:p>
                  </a:txBody>
                  <a:tcPr/>
                </a:tc>
              </a:tr>
              <a:tr h="365760">
                <a:tc gridSpan="2">
                  <a:txBody>
                    <a:bodyPr/>
                    <a:p>
                      <a:pPr>
                        <a:buNone/>
                      </a:pPr>
                      <a:r>
                        <a:rPr lang="en-US" altLang="zh-CN" dirty="0"/>
                        <a:t>0 lepton</a:t>
                      </a:r>
                      <a:endParaRPr lang="en-US" altLang="zh-CN" dirty="0"/>
                    </a:p>
                  </a:txBody>
                  <a:tcPr/>
                </a:tc>
                <a:tc hMerge="1">
                  <a:tcPr/>
                </a:tc>
                <a:tc>
                  <a:txBody>
                    <a:bodyPr/>
                    <a:p>
                      <a:pPr>
                        <a:buNone/>
                      </a:pPr>
                      <a:r>
                        <a:rPr lang="en-US" altLang="zh-CN" dirty="0"/>
                        <a:t>236.48</a:t>
                      </a:r>
                      <a:endParaRPr lang="en-US" altLang="zh-CN" dirty="0"/>
                    </a:p>
                  </a:txBody>
                  <a:tcPr/>
                </a:tc>
                <a:tc>
                  <a:txBody>
                    <a:bodyPr/>
                    <a:p>
                      <a:pPr>
                        <a:buNone/>
                      </a:pPr>
                      <a:r>
                        <a:rPr lang="en-US" altLang="zh-CN" b="0" dirty="0"/>
                        <a:t>377.76</a:t>
                      </a:r>
                      <a:endParaRPr lang="en-US" altLang="zh-CN" b="0" dirty="0"/>
                    </a:p>
                  </a:txBody>
                  <a:tcPr/>
                </a:tc>
                <a:tc>
                  <a:txBody>
                    <a:bodyPr/>
                    <a:p>
                      <a:pPr>
                        <a:buNone/>
                      </a:pPr>
                      <a:r>
                        <a:rPr lang="en-US" altLang="zh-CN" dirty="0"/>
                        <a:t>289.75</a:t>
                      </a:r>
                      <a:endParaRPr lang="en-US" altLang="zh-CN" dirty="0"/>
                    </a:p>
                  </a:txBody>
                  <a:tcPr/>
                </a:tc>
                <a:tc>
                  <a:txBody>
                    <a:bodyPr/>
                    <a:p>
                      <a:pPr>
                        <a:buNone/>
                      </a:pPr>
                      <a:r>
                        <a:rPr lang="en-US" altLang="zh-CN" dirty="0"/>
                        <a:t>270.04</a:t>
                      </a:r>
                      <a:endParaRPr lang="en-US" altLang="zh-CN" dirty="0"/>
                    </a:p>
                  </a:txBody>
                  <a:tcPr/>
                </a:tc>
              </a:tr>
              <a:tr h="365760">
                <a:tc rowSpan="4">
                  <a:txBody>
                    <a:bodyPr/>
                    <a:lstStyle/>
                    <a:p>
                      <a:r>
                        <a:rPr lang="en-US" altLang="zh-CN" dirty="0"/>
                        <a:t>3+ fatjet</a:t>
                      </a:r>
                      <a:endParaRPr lang="en-US" altLang="zh-CN" dirty="0"/>
                    </a:p>
                  </a:txBody>
                  <a:tcPr/>
                </a:tc>
                <a:tc>
                  <a:txBody>
                    <a:bodyPr/>
                    <a:p>
                      <a:pPr>
                        <a:buNone/>
                      </a:pPr>
                      <a:r>
                        <a:rPr lang="en-US" altLang="zh-CN" dirty="0"/>
                        <a:t>3+ fatjets</a:t>
                      </a:r>
                      <a:endParaRPr lang="en-US" altLang="zh-CN" dirty="0"/>
                    </a:p>
                  </a:txBody>
                  <a:tcPr/>
                </a:tc>
                <a:tc>
                  <a:txBody>
                    <a:bodyPr/>
                    <a:lstStyle/>
                    <a:p>
                      <a:r>
                        <a:rPr lang="en-US" altLang="zh-CN" dirty="0"/>
                        <a:t>29.13</a:t>
                      </a:r>
                      <a:endParaRPr lang="en-US" altLang="zh-CN" dirty="0"/>
                    </a:p>
                  </a:txBody>
                  <a:tcPr/>
                </a:tc>
                <a:tc>
                  <a:txBody>
                    <a:bodyPr/>
                    <a:p>
                      <a:pPr>
                        <a:buNone/>
                      </a:pPr>
                      <a:r>
                        <a:rPr lang="en-US" altLang="zh-CN" b="0" dirty="0"/>
                        <a:t>34.12</a:t>
                      </a:r>
                      <a:endParaRPr lang="en-US" altLang="zh-CN" b="0" dirty="0"/>
                    </a:p>
                  </a:txBody>
                  <a:tcPr/>
                </a:tc>
                <a:tc>
                  <a:txBody>
                    <a:bodyPr/>
                    <a:lstStyle/>
                    <a:p>
                      <a:r>
                        <a:rPr lang="en-US" altLang="zh-CN" dirty="0"/>
                        <a:t>27.53</a:t>
                      </a:r>
                      <a:endParaRPr lang="en-US" altLang="zh-CN" dirty="0"/>
                    </a:p>
                  </a:txBody>
                  <a:tcPr/>
                </a:tc>
                <a:tc>
                  <a:txBody>
                    <a:bodyPr/>
                    <a:p>
                      <a:pPr>
                        <a:buNone/>
                      </a:pPr>
                      <a:r>
                        <a:rPr lang="en-US" altLang="zh-CN" dirty="0"/>
                        <a:t>22.02</a:t>
                      </a:r>
                      <a:endParaRPr lang="en-US" altLang="zh-CN" dirty="0"/>
                    </a:p>
                  </a:txBody>
                  <a:tcPr/>
                </a:tc>
              </a:tr>
              <a:tr h="365760">
                <a:tc vMerge="1">
                  <a:tcPr/>
                </a:tc>
                <a:tc>
                  <a:txBody>
                    <a:bodyPr/>
                    <a:p>
                      <a:pPr>
                        <a:buNone/>
                      </a:pPr>
                      <a:r>
                        <a:rPr lang="en-US" altLang="zh-CN" dirty="0"/>
                        <a:t>2+ jets</a:t>
                      </a:r>
                      <a:endParaRPr lang="en-US" altLang="zh-CN" dirty="0"/>
                    </a:p>
                  </a:txBody>
                  <a:tcPr/>
                </a:tc>
                <a:tc>
                  <a:txBody>
                    <a:bodyPr/>
                    <a:p>
                      <a:pPr>
                        <a:buNone/>
                      </a:pPr>
                      <a:r>
                        <a:rPr lang="en-US" altLang="zh-CN" dirty="0"/>
                        <a:t>9.98</a:t>
                      </a:r>
                      <a:endParaRPr lang="en-US" altLang="zh-CN" dirty="0"/>
                    </a:p>
                  </a:txBody>
                  <a:tcPr/>
                </a:tc>
                <a:tc>
                  <a:txBody>
                    <a:bodyPr/>
                    <a:p>
                      <a:pPr>
                        <a:buNone/>
                      </a:pPr>
                      <a:r>
                        <a:rPr lang="en-US" altLang="zh-CN" b="0" dirty="0"/>
                        <a:t>12.46</a:t>
                      </a:r>
                      <a:endParaRPr lang="en-US" altLang="zh-CN" b="0" dirty="0"/>
                    </a:p>
                  </a:txBody>
                  <a:tcPr/>
                </a:tc>
                <a:tc>
                  <a:txBody>
                    <a:bodyPr/>
                    <a:p>
                      <a:pPr>
                        <a:buNone/>
                      </a:pPr>
                      <a:r>
                        <a:rPr lang="en-US" altLang="zh-CN" dirty="0"/>
                        <a:t>9.78</a:t>
                      </a:r>
                      <a:endParaRPr lang="en-US" altLang="zh-CN" dirty="0"/>
                    </a:p>
                  </a:txBody>
                  <a:tcPr/>
                </a:tc>
                <a:tc>
                  <a:txBody>
                    <a:bodyPr/>
                    <a:p>
                      <a:pPr>
                        <a:buNone/>
                      </a:pPr>
                      <a:r>
                        <a:rPr lang="en-US" altLang="zh-CN" dirty="0"/>
                        <a:t>7.51</a:t>
                      </a:r>
                      <a:endParaRPr lang="en-US" altLang="zh-CN" dirty="0"/>
                    </a:p>
                  </a:txBody>
                  <a:tcPr/>
                </a:tc>
              </a:tr>
              <a:tr h="365760">
                <a:tc vMerge="1">
                  <a:tcPr/>
                </a:tc>
                <a:tc>
                  <a:txBody>
                    <a:bodyPr/>
                    <a:p>
                      <a:pPr>
                        <a:buNone/>
                      </a:pPr>
                      <a:r>
                        <a:rPr lang="en-US" altLang="zh-CN" dirty="0"/>
                        <a:t>1 </a:t>
                      </a:r>
                      <a:r>
                        <a:rPr lang="en-US" altLang="zh-CN" dirty="0"/>
                        <a:t>jet</a:t>
                      </a:r>
                      <a:endParaRPr lang="en-US" altLang="zh-CN" dirty="0"/>
                    </a:p>
                  </a:txBody>
                  <a:tcPr/>
                </a:tc>
                <a:tc>
                  <a:txBody>
                    <a:bodyPr/>
                    <a:p>
                      <a:pPr>
                        <a:buNone/>
                      </a:pPr>
                      <a:r>
                        <a:rPr lang="en-US" altLang="zh-CN" dirty="0"/>
                        <a:t>15.00</a:t>
                      </a:r>
                      <a:endParaRPr lang="en-US" altLang="zh-CN" dirty="0"/>
                    </a:p>
                  </a:txBody>
                  <a:tcPr/>
                </a:tc>
                <a:tc>
                  <a:txBody>
                    <a:bodyPr/>
                    <a:p>
                      <a:pPr>
                        <a:buNone/>
                      </a:pPr>
                      <a:r>
                        <a:rPr lang="en-US" altLang="zh-CN" b="0" dirty="0"/>
                        <a:t>17.09</a:t>
                      </a:r>
                      <a:endParaRPr lang="en-US" altLang="zh-CN" b="0" dirty="0"/>
                    </a:p>
                  </a:txBody>
                  <a:tcPr/>
                </a:tc>
                <a:tc>
                  <a:txBody>
                    <a:bodyPr/>
                    <a:p>
                      <a:pPr>
                        <a:buNone/>
                      </a:pPr>
                      <a:r>
                        <a:rPr lang="en-US" altLang="zh-CN" dirty="0"/>
                        <a:t>14.00</a:t>
                      </a:r>
                      <a:endParaRPr lang="en-US" altLang="zh-CN" dirty="0"/>
                    </a:p>
                  </a:txBody>
                  <a:tcPr/>
                </a:tc>
                <a:tc>
                  <a:txBody>
                    <a:bodyPr/>
                    <a:p>
                      <a:pPr>
                        <a:buNone/>
                      </a:pPr>
                      <a:r>
                        <a:rPr lang="en-US" altLang="zh-CN" dirty="0"/>
                        <a:t>11.29</a:t>
                      </a:r>
                      <a:endParaRPr lang="en-US" altLang="zh-CN" dirty="0"/>
                    </a:p>
                  </a:txBody>
                  <a:tcPr/>
                </a:tc>
              </a:tr>
              <a:tr h="365760">
                <a:tc vMerge="1">
                  <a:tcPr/>
                </a:tc>
                <a:tc>
                  <a:txBody>
                    <a:bodyPr/>
                    <a:p>
                      <a:pPr>
                        <a:buNone/>
                      </a:pPr>
                      <a:r>
                        <a:rPr lang="en-US" altLang="zh-CN" dirty="0"/>
                        <a:t>0 jet</a:t>
                      </a:r>
                      <a:endParaRPr lang="en-US" altLang="zh-CN" dirty="0"/>
                    </a:p>
                  </a:txBody>
                  <a:tcPr/>
                </a:tc>
                <a:tc>
                  <a:txBody>
                    <a:bodyPr/>
                    <a:p>
                      <a:pPr>
                        <a:buNone/>
                      </a:pPr>
                      <a:r>
                        <a:rPr lang="en-US" altLang="zh-CN" dirty="0"/>
                        <a:t>4.15</a:t>
                      </a:r>
                      <a:endParaRPr lang="en-US" altLang="zh-CN" dirty="0"/>
                    </a:p>
                  </a:txBody>
                  <a:tcPr/>
                </a:tc>
                <a:tc>
                  <a:txBody>
                    <a:bodyPr/>
                    <a:p>
                      <a:pPr>
                        <a:buNone/>
                      </a:pPr>
                      <a:r>
                        <a:rPr lang="en-US" altLang="zh-CN" b="0" dirty="0"/>
                        <a:t>4.58</a:t>
                      </a:r>
                      <a:endParaRPr lang="en-US" altLang="zh-CN" b="0" dirty="0"/>
                    </a:p>
                  </a:txBody>
                  <a:tcPr/>
                </a:tc>
                <a:tc>
                  <a:txBody>
                    <a:bodyPr/>
                    <a:p>
                      <a:pPr>
                        <a:buNone/>
                      </a:pPr>
                      <a:r>
                        <a:rPr lang="en-US" altLang="zh-CN" dirty="0"/>
                        <a:t>3.75</a:t>
                      </a:r>
                      <a:endParaRPr lang="en-US" altLang="zh-CN" dirty="0"/>
                    </a:p>
                  </a:txBody>
                  <a:tcPr/>
                </a:tc>
                <a:tc>
                  <a:txBody>
                    <a:bodyPr/>
                    <a:p>
                      <a:pPr>
                        <a:buNone/>
                      </a:pPr>
                      <a:r>
                        <a:rPr lang="en-US" altLang="zh-CN" dirty="0"/>
                        <a:t>3.22</a:t>
                      </a:r>
                      <a:endParaRPr lang="en-US" altLang="zh-CN" dirty="0"/>
                    </a:p>
                  </a:txBody>
                  <a:tcPr/>
                </a:tc>
              </a:tr>
              <a:tr h="365760">
                <a:tc rowSpan="11">
                  <a:txBody>
                    <a:bodyPr/>
                    <a:lstStyle/>
                    <a:p>
                      <a:r>
                        <a:rPr lang="en-US" altLang="zh-CN" dirty="0"/>
                        <a:t>2 fatjet</a:t>
                      </a:r>
                      <a:endParaRPr lang="en-US" altLang="zh-CN" dirty="0"/>
                    </a:p>
                    <a:p>
                      <a:endParaRPr lang="en-US" altLang="zh-CN" dirty="0"/>
                    </a:p>
                  </a:txBody>
                  <a:tcPr/>
                </a:tc>
                <a:tc>
                  <a:txBody>
                    <a:bodyPr/>
                    <a:p>
                      <a:pPr>
                        <a:buNone/>
                      </a:pPr>
                      <a:r>
                        <a:rPr lang="en-US" altLang="zh-CN" dirty="0"/>
                        <a:t>2 fatjets</a:t>
                      </a:r>
                      <a:endParaRPr lang="en-US" altLang="zh-CN" dirty="0"/>
                    </a:p>
                  </a:txBody>
                  <a:tcPr/>
                </a:tc>
                <a:tc>
                  <a:txBody>
                    <a:bodyPr/>
                    <a:lstStyle/>
                    <a:p>
                      <a:r>
                        <a:rPr lang="en-US" altLang="zh-CN" dirty="0"/>
                        <a:t>88.76</a:t>
                      </a:r>
                      <a:endParaRPr lang="en-US" altLang="zh-CN" dirty="0"/>
                    </a:p>
                  </a:txBody>
                  <a:tcPr/>
                </a:tc>
                <a:tc>
                  <a:txBody>
                    <a:bodyPr/>
                    <a:p>
                      <a:pPr>
                        <a:buNone/>
                      </a:pPr>
                      <a:r>
                        <a:rPr lang="en-US" altLang="zh-CN" b="0" dirty="0"/>
                        <a:t>126.53</a:t>
                      </a:r>
                      <a:endParaRPr lang="en-US" altLang="zh-CN" b="0" dirty="0"/>
                    </a:p>
                  </a:txBody>
                  <a:tcPr/>
                </a:tc>
                <a:tc>
                  <a:txBody>
                    <a:bodyPr/>
                    <a:lstStyle/>
                    <a:p>
                      <a:r>
                        <a:rPr lang="en-US" altLang="zh-CN" dirty="0"/>
                        <a:t>97.25</a:t>
                      </a:r>
                      <a:endParaRPr lang="en-US" altLang="zh-CN" dirty="0"/>
                    </a:p>
                  </a:txBody>
                  <a:tcPr/>
                </a:tc>
                <a:tc rowSpan="2">
                  <a:txBody>
                    <a:bodyPr/>
                    <a:p>
                      <a:pPr>
                        <a:buNone/>
                      </a:pPr>
                      <a:r>
                        <a:rPr lang="en-US" altLang="zh-CN" dirty="0"/>
                        <a:t>90.52</a:t>
                      </a:r>
                      <a:endParaRPr lang="en-US" altLang="zh-CN" dirty="0"/>
                    </a:p>
                  </a:txBody>
                  <a:tcPr/>
                </a:tc>
              </a:tr>
              <a:tr h="0">
                <a:tc vMerge="1">
                  <a:tcPr/>
                </a:tc>
                <a:tc rowSpan="2">
                  <a:txBody>
                    <a:bodyPr/>
                    <a:p>
                      <a:pPr>
                        <a:buNone/>
                      </a:pPr>
                      <a:r>
                        <a:rPr lang="en-US" altLang="zh-CN" dirty="0"/>
                        <a:t>4+ jets</a:t>
                      </a:r>
                      <a:endParaRPr lang="en-US" altLang="zh-CN" dirty="0"/>
                    </a:p>
                  </a:txBody>
                  <a:tcPr/>
                </a:tc>
                <a:tc rowSpan="3">
                  <a:txBody>
                    <a:bodyPr/>
                    <a:p>
                      <a:pPr>
                        <a:buNone/>
                      </a:pPr>
                      <a:r>
                        <a:rPr lang="en-US" altLang="zh-CN" dirty="0"/>
                        <a:t>16.69</a:t>
                      </a:r>
                      <a:endParaRPr lang="en-US" altLang="zh-CN" dirty="0"/>
                    </a:p>
                  </a:txBody>
                  <a:tcPr/>
                </a:tc>
                <a:tc rowSpan="4">
                  <a:txBody>
                    <a:bodyPr/>
                    <a:p>
                      <a:pPr>
                        <a:buNone/>
                      </a:pPr>
                      <a:r>
                        <a:rPr lang="en-US" altLang="zh-CN" b="0" dirty="0"/>
                        <a:t>24.70</a:t>
                      </a:r>
                      <a:endParaRPr lang="en-US" altLang="zh-CN" b="0" dirty="0"/>
                    </a:p>
                  </a:txBody>
                  <a:tcPr/>
                </a:tc>
                <a:tc rowSpan="5">
                  <a:txBody>
                    <a:bodyPr/>
                    <a:p>
                      <a:pPr>
                        <a:buNone/>
                      </a:pPr>
                      <a:r>
                        <a:rPr lang="en-US" altLang="zh-CN" dirty="0"/>
                        <a:t>17.97</a:t>
                      </a:r>
                      <a:endParaRPr lang="en-US" altLang="zh-CN" dirty="0"/>
                    </a:p>
                  </a:txBody>
                  <a:tcPr/>
                </a:tc>
                <a:tc vMerge="1">
                  <a:tcPr/>
                </a:tc>
              </a:tr>
              <a:tr h="365125">
                <a:tc vMerge="1">
                  <a:tcPr/>
                </a:tc>
                <a:tc vMerge="1">
                  <a:tcPr/>
                </a:tc>
                <a:tc vMerge="1">
                  <a:tcPr/>
                </a:tc>
                <a:tc vMerge="1">
                  <a:tcPr/>
                </a:tc>
                <a:tc vMerge="1">
                  <a:tcPr/>
                </a:tc>
                <a:tc rowSpan="5">
                  <a:txBody>
                    <a:bodyPr/>
                    <a:p>
                      <a:pPr>
                        <a:buNone/>
                      </a:pPr>
                      <a:r>
                        <a:rPr lang="en-US" altLang="zh-CN" dirty="0"/>
                        <a:t>14.88</a:t>
                      </a:r>
                      <a:endParaRPr lang="en-US" altLang="zh-CN" dirty="0"/>
                    </a:p>
                  </a:txBody>
                  <a:tcPr/>
                </a:tc>
              </a:tr>
              <a:tr h="0">
                <a:tc vMerge="1">
                  <a:tcPr/>
                </a:tc>
                <a:tc rowSpan="5">
                  <a:txBody>
                    <a:bodyPr/>
                    <a:p>
                      <a:pPr>
                        <a:buNone/>
                      </a:pPr>
                      <a:r>
                        <a:rPr lang="en-US" altLang="zh-CN" dirty="0"/>
                        <a:t>3 jets</a:t>
                      </a:r>
                      <a:endParaRPr lang="en-US" altLang="zh-CN" dirty="0"/>
                    </a:p>
                  </a:txBody>
                  <a:tcPr/>
                </a:tc>
                <a:tc vMerge="1">
                  <a:tcPr/>
                </a:tc>
                <a:tc vMerge="1">
                  <a:tcPr/>
                </a:tc>
                <a:tc vMerge="1">
                  <a:tcPr/>
                </a:tc>
                <a:tc vMerge="1">
                  <a:tcPr/>
                </a:tc>
              </a:tr>
              <a:tr h="0">
                <a:tc vMerge="1">
                  <a:tcPr/>
                </a:tc>
                <a:tc vMerge="1">
                  <a:tcPr/>
                </a:tc>
                <a:tc rowSpan="4">
                  <a:txBody>
                    <a:bodyPr/>
                    <a:p>
                      <a:pPr>
                        <a:buNone/>
                      </a:pPr>
                      <a:r>
                        <a:rPr lang="en-US" altLang="zh-CN" dirty="0"/>
                        <a:t>27.31</a:t>
                      </a:r>
                      <a:endParaRPr lang="en-US" altLang="zh-CN" dirty="0"/>
                    </a:p>
                  </a:txBody>
                  <a:tcPr/>
                </a:tc>
                <a:tc vMerge="1">
                  <a:tcPr/>
                </a:tc>
                <a:tc vMerge="1">
                  <a:tcPr/>
                </a:tc>
                <a:tc vMerge="1">
                  <a:tcPr/>
                </a:tc>
              </a:tr>
              <a:tr h="0">
                <a:tc vMerge="1">
                  <a:tcPr/>
                </a:tc>
                <a:tc vMerge="1">
                  <a:tcPr/>
                </a:tc>
                <a:tc vMerge="1">
                  <a:tcPr/>
                </a:tc>
                <a:tc rowSpan="3">
                  <a:txBody>
                    <a:bodyPr/>
                    <a:p>
                      <a:pPr>
                        <a:buNone/>
                      </a:pPr>
                      <a:r>
                        <a:rPr lang="en-US" altLang="zh-CN" b="0" dirty="0"/>
                        <a:t>38.16</a:t>
                      </a:r>
                      <a:endParaRPr lang="en-US" altLang="zh-CN" b="0" dirty="0"/>
                    </a:p>
                  </a:txBody>
                  <a:tcPr/>
                </a:tc>
                <a:tc vMerge="1">
                  <a:tcPr/>
                </a:tc>
                <a:tc vMerge="1">
                  <a:tcPr/>
                </a:tc>
              </a:tr>
              <a:tr h="0">
                <a:tc vMerge="1">
                  <a:tcPr/>
                </a:tc>
                <a:tc vMerge="1">
                  <a:tcPr/>
                </a:tc>
                <a:tc vMerge="1">
                  <a:tcPr/>
                </a:tc>
                <a:tc vMerge="1">
                  <a:tcPr/>
                </a:tc>
                <a:tc rowSpan="2">
                  <a:txBody>
                    <a:bodyPr/>
                    <a:p>
                      <a:pPr>
                        <a:buNone/>
                      </a:pPr>
                      <a:r>
                        <a:rPr lang="en-US" altLang="zh-CN" dirty="0"/>
                        <a:t>27.97</a:t>
                      </a:r>
                      <a:endParaRPr lang="en-US" altLang="zh-CN" dirty="0"/>
                    </a:p>
                  </a:txBody>
                  <a:tcPr/>
                </a:tc>
                <a:tc vMerge="1">
                  <a:tcPr/>
                </a:tc>
              </a:tr>
              <a:tr h="365125">
                <a:tc vMerge="1">
                  <a:tcPr/>
                </a:tc>
                <a:tc vMerge="1">
                  <a:tcPr/>
                </a:tc>
                <a:tc vMerge="1">
                  <a:tcPr/>
                </a:tc>
                <a:tc vMerge="1">
                  <a:tcPr/>
                </a:tc>
                <a:tc vMerge="1">
                  <a:tcPr/>
                </a:tc>
                <a:tc rowSpan="2">
                  <a:txBody>
                    <a:bodyPr/>
                    <a:p>
                      <a:pPr>
                        <a:buNone/>
                      </a:pPr>
                      <a:r>
                        <a:rPr lang="en-US" altLang="zh-CN" dirty="0"/>
                        <a:t>23.94</a:t>
                      </a:r>
                      <a:endParaRPr lang="en-US" altLang="zh-CN" dirty="0"/>
                    </a:p>
                  </a:txBody>
                  <a:tcPr/>
                </a:tc>
              </a:tr>
              <a:tr h="0">
                <a:tc vMerge="1">
                  <a:tcPr/>
                </a:tc>
                <a:tc rowSpan="2">
                  <a:txBody>
                    <a:bodyPr/>
                    <a:p>
                      <a:pPr>
                        <a:buNone/>
                      </a:pPr>
                      <a:r>
                        <a:rPr lang="en-US" altLang="zh-CN" dirty="0"/>
                        <a:t>2 jets</a:t>
                      </a:r>
                      <a:endParaRPr lang="en-US" altLang="zh-CN" dirty="0"/>
                    </a:p>
                  </a:txBody>
                  <a:tcPr/>
                </a:tc>
                <a:tc rowSpan="2">
                  <a:txBody>
                    <a:bodyPr/>
                    <a:p>
                      <a:pPr>
                        <a:buNone/>
                      </a:pPr>
                      <a:r>
                        <a:rPr lang="en-US" altLang="zh-CN" dirty="0"/>
                        <a:t>29.46</a:t>
                      </a:r>
                      <a:endParaRPr lang="en-US" altLang="zh-CN" dirty="0"/>
                    </a:p>
                  </a:txBody>
                  <a:tcPr/>
                </a:tc>
                <a:tc rowSpan="2">
                  <a:txBody>
                    <a:bodyPr/>
                    <a:p>
                      <a:pPr>
                        <a:buNone/>
                      </a:pPr>
                      <a:r>
                        <a:rPr lang="en-US" altLang="zh-CN" b="0" dirty="0"/>
                        <a:t>40.83</a:t>
                      </a:r>
                      <a:endParaRPr lang="en-US" altLang="zh-CN" b="0" dirty="0"/>
                    </a:p>
                  </a:txBody>
                  <a:tcPr/>
                </a:tc>
                <a:tc rowSpan="2">
                  <a:txBody>
                    <a:bodyPr/>
                    <a:p>
                      <a:pPr>
                        <a:buNone/>
                      </a:pPr>
                      <a:r>
                        <a:rPr lang="en-US" altLang="zh-CN" dirty="0"/>
                        <a:t>30.33</a:t>
                      </a:r>
                      <a:endParaRPr lang="en-US" altLang="zh-CN" dirty="0"/>
                    </a:p>
                  </a:txBody>
                  <a:tcPr/>
                </a:tc>
                <a:tc vMerge="1">
                  <a:tcPr/>
                </a:tc>
              </a:tr>
              <a:tr h="382270">
                <a:tc vMerge="1">
                  <a:tcPr/>
                </a:tc>
                <a:tc vMerge="1">
                  <a:tcPr/>
                </a:tc>
                <a:tc vMerge="1">
                  <a:tcPr/>
                </a:tc>
                <a:tc vMerge="1">
                  <a:tcPr/>
                </a:tc>
                <a:tc vMerge="1">
                  <a:tcPr/>
                </a:tc>
                <a:tc>
                  <a:txBody>
                    <a:bodyPr/>
                    <a:p>
                      <a:pPr>
                        <a:buNone/>
                      </a:pPr>
                      <a:r>
                        <a:rPr lang="en-US" altLang="zh-CN" dirty="0"/>
                        <a:t>27.12</a:t>
                      </a:r>
                      <a:endParaRPr lang="en-US" altLang="zh-CN" dirty="0"/>
                    </a:p>
                  </a:txBody>
                  <a:tcPr/>
                </a:tc>
              </a:tr>
              <a:tr h="382270">
                <a:tc vMerge="1">
                  <a:tcPr/>
                </a:tc>
                <a:tc>
                  <a:txBody>
                    <a:bodyPr/>
                    <a:p>
                      <a:pPr>
                        <a:buNone/>
                      </a:pPr>
                      <a:r>
                        <a:rPr lang="en-US" altLang="zh-CN" dirty="0"/>
                        <a:t>&lt;2 jets</a:t>
                      </a:r>
                      <a:endParaRPr lang="en-US" altLang="zh-CN" dirty="0"/>
                    </a:p>
                  </a:txBody>
                  <a:tcPr/>
                </a:tc>
                <a:tc>
                  <a:txBody>
                    <a:bodyPr/>
                    <a:p>
                      <a:pPr>
                        <a:buNone/>
                      </a:pPr>
                      <a:r>
                        <a:rPr lang="en-US" altLang="zh-CN" dirty="0"/>
                        <a:t>15.30</a:t>
                      </a:r>
                      <a:endParaRPr lang="en-US" altLang="zh-CN" dirty="0"/>
                    </a:p>
                  </a:txBody>
                  <a:tcPr/>
                </a:tc>
                <a:tc>
                  <a:txBody>
                    <a:bodyPr/>
                    <a:p>
                      <a:pPr>
                        <a:buNone/>
                      </a:pPr>
                      <a:r>
                        <a:rPr lang="en-US" altLang="zh-CN" b="0" dirty="0"/>
                        <a:t>22.84</a:t>
                      </a:r>
                      <a:endParaRPr lang="en-US" altLang="zh-CN" b="0" dirty="0"/>
                    </a:p>
                  </a:txBody>
                  <a:tcPr/>
                </a:tc>
                <a:tc>
                  <a:txBody>
                    <a:bodyPr/>
                    <a:p>
                      <a:pPr>
                        <a:buNone/>
                      </a:pPr>
                      <a:r>
                        <a:rPr lang="en-US" altLang="zh-CN" dirty="0"/>
                        <a:t>20.97</a:t>
                      </a:r>
                      <a:endParaRPr lang="en-US" altLang="zh-CN" dirty="0"/>
                    </a:p>
                  </a:txBody>
                  <a:tcPr/>
                </a:tc>
                <a:tc>
                  <a:txBody>
                    <a:bodyPr/>
                    <a:p>
                      <a:pPr>
                        <a:buNone/>
                      </a:pPr>
                      <a:r>
                        <a:rPr lang="en-US" altLang="zh-CN" dirty="0"/>
                        <a:t>24.58</a:t>
                      </a:r>
                      <a:endParaRPr lang="en-US" altLang="zh-CN" dirty="0"/>
                    </a:p>
                  </a:txBody>
                  <a:tcPr/>
                </a:tc>
              </a:tr>
            </a:tbl>
          </a:graphicData>
        </a:graphic>
      </p:graphicFrame>
      <p:sp>
        <p:nvSpPr>
          <p:cNvPr id="2" name="灯片编号占位符 1"/>
          <p:cNvSpPr>
            <a:spLocks noGrp="1"/>
          </p:cNvSpPr>
          <p:nvPr>
            <p:ph type="sldNum" sz="quarter" idx="12"/>
          </p:nvPr>
        </p:nvSpPr>
        <p:spPr/>
        <p:txBody>
          <a:bodyPr/>
          <a:lstStyle/>
          <a:p>
            <a:fld id="{DBA5D038-BF30-49EC-A229-8326185DCAEF}" type="slidenum">
              <a:rPr lang="zh-CN" altLang="en-US" smtClean="0"/>
            </a:fld>
            <a:endParaRPr lang="zh-CN" altLang="en-US"/>
          </a:p>
        </p:txBody>
      </p:sp>
      <p:sp>
        <p:nvSpPr>
          <p:cNvPr id="3" name="标题 2"/>
          <p:cNvSpPr>
            <a:spLocks noGrp="1"/>
          </p:cNvSpPr>
          <p:nvPr>
            <p:ph type="title"/>
          </p:nvPr>
        </p:nvSpPr>
        <p:spPr>
          <a:xfrm>
            <a:off x="285750" y="-66040"/>
            <a:ext cx="8229600" cy="958850"/>
          </a:xfrm>
        </p:spPr>
        <p:txBody>
          <a:bodyPr/>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3200" b="1" i="0" u="none" strike="noStrike" kern="1200" cap="none" spc="0" normalizeH="0" baseline="0" noProof="1">
                <a:solidFill>
                  <a:srgbClr val="002060"/>
                </a:solidFill>
                <a:latin typeface="Times New Roman" panose="02020603050405020304" pitchFamily="18" charset="0"/>
                <a:ea typeface="+mj-ea"/>
                <a:cs typeface="Times New Roman" panose="02020603050405020304" pitchFamily="18" charset="0"/>
              </a:rPr>
              <a:t>Cut flow for VVH </a:t>
            </a:r>
            <a:endParaRPr kumimoji="0" lang="en-US" altLang="zh-CN" sz="3200" b="1" i="0" u="none" strike="noStrike" kern="1200" cap="none" spc="0" normalizeH="0" baseline="0" noProof="1">
              <a:solidFill>
                <a:srgbClr val="002060"/>
              </a:solidFill>
              <a:latin typeface="Times New Roman" panose="02020603050405020304" pitchFamily="18" charset="0"/>
              <a:ea typeface="+mj-ea"/>
              <a:cs typeface="Times New Roman" panose="02020603050405020304" pitchFamily="18" charset="0"/>
            </a:endParaRPr>
          </a:p>
        </p:txBody>
      </p:sp>
      <p:sp>
        <p:nvSpPr>
          <p:cNvPr id="18" name="文本框 17"/>
          <p:cNvSpPr txBox="1"/>
          <p:nvPr/>
        </p:nvSpPr>
        <p:spPr>
          <a:xfrm>
            <a:off x="732790" y="724535"/>
            <a:ext cx="3090545" cy="368300"/>
          </a:xfrm>
          <a:prstGeom prst="rect">
            <a:avLst/>
          </a:prstGeom>
          <a:noFill/>
        </p:spPr>
        <p:txBody>
          <a:bodyPr wrap="square" rtlCol="0">
            <a:spAutoFit/>
          </a:bodyPr>
          <a:p>
            <a:pPr marL="285750" indent="-285750">
              <a:buFont typeface="Arial" panose="020B0604020202020204" pitchFamily="34" charset="0"/>
              <a:buChar char="•"/>
            </a:pPr>
            <a:r>
              <a:rPr lang="en-US" altLang="zh-CN" b="1">
                <a:solidFill>
                  <a:srgbClr val="C00000"/>
                </a:solidFill>
                <a:latin typeface="Times New Roman" panose="02020603050405020304" pitchFamily="18" charset="0"/>
                <a:cs typeface="Times New Roman" panose="02020603050405020304" pitchFamily="18" charset="0"/>
              </a:rPr>
              <a:t>Entries comparison</a:t>
            </a:r>
            <a:endParaRPr lang="en-US" altLang="zh-CN" b="1">
              <a:solidFill>
                <a:srgbClr val="C00000"/>
              </a:solidFill>
              <a:latin typeface="Times New Roman" panose="02020603050405020304" pitchFamily="18" charset="0"/>
              <a:cs typeface="Times New Roman" panose="02020603050405020304" pitchFamily="18" charset="0"/>
            </a:endParaRPr>
          </a:p>
        </p:txBody>
      </p:sp>
      <p:graphicFrame>
        <p:nvGraphicFramePr>
          <p:cNvPr id="5" name="表格 6"/>
          <p:cNvGraphicFramePr>
            <a:graphicFrameLocks noGrp="1"/>
          </p:cNvGraphicFramePr>
          <p:nvPr/>
        </p:nvGraphicFramePr>
        <p:xfrm>
          <a:off x="845185" y="6356350"/>
          <a:ext cx="7267575" cy="365760"/>
        </p:xfrm>
        <a:graphic>
          <a:graphicData uri="http://schemas.openxmlformats.org/drawingml/2006/table">
            <a:tbl>
              <a:tblPr firstRow="1" bandRow="1">
                <a:tableStyleId>{5C22544A-7EE6-4342-B048-85BDC9FD1C3A}</a:tableStyleId>
              </a:tblPr>
              <a:tblGrid>
                <a:gridCol w="2637155"/>
                <a:gridCol w="1134745"/>
                <a:gridCol w="1395730"/>
                <a:gridCol w="1191895"/>
                <a:gridCol w="908050"/>
              </a:tblGrid>
              <a:tr h="365760">
                <a:tc>
                  <a:txBody>
                    <a:bodyPr/>
                    <a:p>
                      <a:pPr>
                        <a:buNone/>
                      </a:pPr>
                      <a:r>
                        <a:rPr lang="en-US" altLang="zh-CN" b="1" dirty="0"/>
                        <a:t>cross section</a:t>
                      </a:r>
                      <a:endParaRPr lang="en-US" altLang="zh-CN" b="1" dirty="0"/>
                    </a:p>
                  </a:txBody>
                  <a:tcPr/>
                </a:tc>
                <a:tc>
                  <a:txBody>
                    <a:bodyPr/>
                    <a:p>
                      <a:pPr>
                        <a:buNone/>
                      </a:pPr>
                      <a:r>
                        <a:rPr lang="en-US" altLang="zh-CN" b="1" dirty="0"/>
                        <a:t>5.19 fb</a:t>
                      </a:r>
                      <a:endParaRPr lang="en-US" altLang="zh-CN" b="1" dirty="0"/>
                    </a:p>
                  </a:txBody>
                  <a:tcPr/>
                </a:tc>
                <a:tc>
                  <a:txBody>
                    <a:bodyPr/>
                    <a:p>
                      <a:pPr>
                        <a:buNone/>
                      </a:pPr>
                      <a:r>
                        <a:rPr lang="en-US" altLang="zh-CN" b="1" dirty="0"/>
                        <a:t>8.23 fb</a:t>
                      </a:r>
                      <a:endParaRPr lang="en-US" altLang="zh-CN" b="1" dirty="0"/>
                    </a:p>
                  </a:txBody>
                  <a:tcPr/>
                </a:tc>
                <a:tc>
                  <a:txBody>
                    <a:bodyPr/>
                    <a:p>
                      <a:pPr>
                        <a:buNone/>
                      </a:pPr>
                      <a:r>
                        <a:rPr lang="en-US" altLang="zh-CN" b="1" dirty="0"/>
                        <a:t>5.37 fb</a:t>
                      </a:r>
                      <a:endParaRPr lang="en-US" altLang="zh-CN" b="1" dirty="0"/>
                    </a:p>
                  </a:txBody>
                  <a:tcPr/>
                </a:tc>
                <a:tc>
                  <a:txBody>
                    <a:bodyPr/>
                    <a:p>
                      <a:pPr>
                        <a:buNone/>
                      </a:pPr>
                      <a:r>
                        <a:rPr lang="en-US" altLang="zh-CN" b="1" dirty="0"/>
                        <a:t>4.24 fb</a:t>
                      </a:r>
                      <a:endParaRPr lang="en-US" altLang="zh-CN" b="1"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6"/>
          <p:cNvGraphicFramePr>
            <a:graphicFrameLocks noGrp="1"/>
          </p:cNvGraphicFramePr>
          <p:nvPr>
            <p:custDataLst>
              <p:tags r:id="rId1"/>
            </p:custDataLst>
          </p:nvPr>
        </p:nvGraphicFramePr>
        <p:xfrm>
          <a:off x="869950" y="1767840"/>
          <a:ext cx="7267575" cy="3307080"/>
        </p:xfrm>
        <a:graphic>
          <a:graphicData uri="http://schemas.openxmlformats.org/drawingml/2006/table">
            <a:tbl>
              <a:tblPr firstRow="1" bandRow="1">
                <a:tableStyleId>{5C22544A-7EE6-4342-B048-85BDC9FD1C3A}</a:tableStyleId>
              </a:tblPr>
              <a:tblGrid>
                <a:gridCol w="1199515"/>
                <a:gridCol w="1437640"/>
                <a:gridCol w="1134745"/>
                <a:gridCol w="1395730"/>
                <a:gridCol w="1191895"/>
                <a:gridCol w="908050"/>
              </a:tblGrid>
              <a:tr h="381000">
                <a:tc gridSpan="2">
                  <a:txBody>
                    <a:bodyPr/>
                    <a:lstStyle/>
                    <a:p>
                      <a:endParaRPr lang="en-US" altLang="zh-CN" dirty="0"/>
                    </a:p>
                  </a:txBody>
                  <a:tcPr/>
                </a:tc>
                <a:tc hMerge="1">
                  <a:tcPr/>
                </a:tc>
                <a:tc>
                  <a:txBody>
                    <a:bodyPr/>
                    <a:lstStyle/>
                    <a:p>
                      <a:r>
                        <a:rPr lang="en-US" altLang="zh-CN" dirty="0"/>
                        <a:t>SS WWH</a:t>
                      </a:r>
                      <a:endParaRPr lang="en-US" altLang="zh-CN" dirty="0"/>
                    </a:p>
                  </a:txBody>
                  <a:tcPr/>
                </a:tc>
                <a:tc>
                  <a:txBody>
                    <a:bodyPr/>
                    <a:p>
                      <a:pPr>
                        <a:buNone/>
                      </a:pPr>
                      <a:r>
                        <a:rPr lang="en-US" altLang="zh-CN" sz="1800" b="1" dirty="0">
                          <a:solidFill>
                            <a:schemeClr val="bg1"/>
                          </a:solidFill>
                          <a:latin typeface="Calibri" panose="020F0502020204030204" charset="0"/>
                          <a:cs typeface="Calibri" panose="020F0502020204030204" charset="0"/>
                          <a:sym typeface="+mn-ea"/>
                        </a:rPr>
                        <a:t>OS WWH</a:t>
                      </a:r>
                      <a:endParaRPr lang="en-US" altLang="zh-CN" sz="1800" b="1" dirty="0">
                        <a:solidFill>
                          <a:schemeClr val="bg1"/>
                        </a:solidFill>
                        <a:latin typeface="Calibri" panose="020F0502020204030204" charset="0"/>
                        <a:cs typeface="Calibri" panose="020F0502020204030204" charset="0"/>
                        <a:sym typeface="+mn-ea"/>
                      </a:endParaRPr>
                    </a:p>
                  </a:txBody>
                  <a:tcPr/>
                </a:tc>
                <a:tc>
                  <a:txBody>
                    <a:bodyPr/>
                    <a:lstStyle/>
                    <a:p>
                      <a:pPr>
                        <a:buNone/>
                      </a:pPr>
                      <a:r>
                        <a:rPr lang="en-US" altLang="zh-CN" sz="1800" b="1" dirty="0">
                          <a:solidFill>
                            <a:schemeClr val="bg1"/>
                          </a:solidFill>
                          <a:latin typeface="Calibri" panose="020F0502020204030204" charset="0"/>
                          <a:cs typeface="Calibri" panose="020F0502020204030204" charset="0"/>
                          <a:sym typeface="+mn-ea"/>
                        </a:rPr>
                        <a:t>WZH</a:t>
                      </a:r>
                      <a:endParaRPr lang="en-US" altLang="zh-CN" sz="1800" b="1" dirty="0">
                        <a:solidFill>
                          <a:schemeClr val="bg1"/>
                        </a:solidFill>
                        <a:latin typeface="Calibri" panose="020F0502020204030204" charset="0"/>
                        <a:cs typeface="Calibri" panose="020F0502020204030204" charset="0"/>
                        <a:sym typeface="+mn-ea"/>
                      </a:endParaRPr>
                    </a:p>
                  </a:txBody>
                  <a:tcPr/>
                </a:tc>
                <a:tc>
                  <a:txBody>
                    <a:bodyPr/>
                    <a:p>
                      <a:r>
                        <a:rPr lang="en-US" altLang="zh-CN" sz="1800">
                          <a:solidFill>
                            <a:schemeClr val="bg1"/>
                          </a:solidFill>
                          <a:latin typeface="Calibri" panose="020F0502020204030204" charset="0"/>
                          <a:cs typeface="Calibri" panose="020F0502020204030204" charset="0"/>
                          <a:sym typeface="+mn-ea"/>
                        </a:rPr>
                        <a:t>ZZH</a:t>
                      </a:r>
                      <a:endParaRPr lang="en-US" altLang="zh-CN" sz="1800" dirty="0">
                        <a:solidFill>
                          <a:schemeClr val="bg1"/>
                        </a:solidFill>
                        <a:latin typeface="Calibri" panose="020F0502020204030204" charset="0"/>
                        <a:cs typeface="Calibri" panose="020F0502020204030204" charset="0"/>
                        <a:sym typeface="+mn-ea"/>
                      </a:endParaRPr>
                    </a:p>
                  </a:txBody>
                  <a:tcPr/>
                </a:tc>
              </a:tr>
              <a:tr h="365760">
                <a:tc rowSpan="11">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t>1 fatjet</a:t>
                      </a:r>
                      <a:endParaRPr lang="en-US" altLang="zh-CN" dirty="0"/>
                    </a:p>
                    <a:p>
                      <a:endParaRPr lang="en-US" altLang="zh-CN" dirty="0"/>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t>1 fatjet</a:t>
                      </a:r>
                      <a:endParaRPr lang="en-US" altLang="zh-CN" dirty="0"/>
                    </a:p>
                  </a:txBody>
                  <a:tcPr/>
                </a:tc>
                <a:tc>
                  <a:txBody>
                    <a:bodyPr/>
                    <a:lstStyle/>
                    <a:p>
                      <a:r>
                        <a:rPr lang="en-US" altLang="zh-CN" dirty="0"/>
                        <a:t>66.52</a:t>
                      </a:r>
                      <a:endParaRPr lang="en-US" altLang="zh-CN" dirty="0"/>
                    </a:p>
                  </a:txBody>
                  <a:tcPr/>
                </a:tc>
                <a:tc>
                  <a:txBody>
                    <a:bodyPr/>
                    <a:p>
                      <a:pPr>
                        <a:buNone/>
                      </a:pPr>
                      <a:r>
                        <a:rPr lang="en-US" altLang="zh-CN" b="0" dirty="0"/>
                        <a:t>107.12</a:t>
                      </a:r>
                      <a:endParaRPr lang="en-US" altLang="zh-CN" b="0" dirty="0"/>
                    </a:p>
                  </a:txBody>
                  <a:tcPr/>
                </a:tc>
                <a:tc>
                  <a:txBody>
                    <a:bodyPr/>
                    <a:lstStyle/>
                    <a:p>
                      <a:r>
                        <a:rPr lang="en-US" altLang="zh-CN" dirty="0"/>
                        <a:t>89.03</a:t>
                      </a:r>
                      <a:endParaRPr lang="en-US" altLang="zh-CN" dirty="0"/>
                    </a:p>
                  </a:txBody>
                  <a:tcPr/>
                </a:tc>
                <a:tc>
                  <a:txBody>
                    <a:bodyPr/>
                    <a:p>
                      <a:pPr>
                        <a:buNone/>
                      </a:pPr>
                      <a:r>
                        <a:rPr lang="en-US" altLang="zh-CN" dirty="0"/>
                        <a:t>90.67</a:t>
                      </a:r>
                      <a:endParaRPr lang="en-US" altLang="zh-CN" dirty="0"/>
                    </a:p>
                  </a:txBody>
                  <a:tcPr/>
                </a:tc>
              </a:tr>
              <a:tr h="365760">
                <a:tc vMerge="1">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t>6+ jets</a:t>
                      </a:r>
                      <a:endParaRPr lang="en-US" altLang="zh-CN" dirty="0"/>
                    </a:p>
                  </a:txBody>
                  <a:tcPr/>
                </a:tc>
                <a:tc>
                  <a:txBody>
                    <a:bodyPr/>
                    <a:p>
                      <a:pPr>
                        <a:buNone/>
                      </a:pPr>
                      <a:r>
                        <a:rPr lang="en-US" altLang="zh-CN" dirty="0"/>
                        <a:t>8.56</a:t>
                      </a:r>
                      <a:endParaRPr lang="en-US" altLang="zh-CN" dirty="0"/>
                    </a:p>
                  </a:txBody>
                  <a:tcPr/>
                </a:tc>
                <a:tc>
                  <a:txBody>
                    <a:bodyPr/>
                    <a:p>
                      <a:pPr>
                        <a:buNone/>
                      </a:pPr>
                      <a:r>
                        <a:rPr lang="en-US" altLang="zh-CN" b="0" dirty="0"/>
                        <a:t>15.42</a:t>
                      </a:r>
                      <a:endParaRPr lang="en-US" altLang="zh-CN" b="0" dirty="0"/>
                    </a:p>
                  </a:txBody>
                  <a:tcPr/>
                </a:tc>
                <a:tc>
                  <a:txBody>
                    <a:bodyPr/>
                    <a:p>
                      <a:pPr>
                        <a:buNone/>
                      </a:pPr>
                      <a:r>
                        <a:rPr lang="en-US" altLang="zh-CN" dirty="0"/>
                        <a:t>10.51</a:t>
                      </a:r>
                      <a:endParaRPr lang="en-US" altLang="zh-CN" dirty="0"/>
                    </a:p>
                  </a:txBody>
                  <a:tcPr/>
                </a:tc>
                <a:tc>
                  <a:txBody>
                    <a:bodyPr/>
                    <a:p>
                      <a:pPr>
                        <a:buNone/>
                      </a:pPr>
                      <a:r>
                        <a:rPr lang="en-US" altLang="zh-CN" dirty="0"/>
                        <a:t>8.65</a:t>
                      </a:r>
                      <a:endParaRPr lang="en-US" altLang="zh-CN" dirty="0"/>
                    </a:p>
                  </a:txBody>
                  <a:tcPr/>
                </a:tc>
              </a:tr>
              <a:tr h="365760">
                <a:tc vMerge="1">
                  <a:tcPr/>
                </a:tc>
                <a:tc>
                  <a:txBody>
                    <a:bodyPr/>
                    <a:p>
                      <a:pPr>
                        <a:buNone/>
                      </a:pPr>
                      <a:r>
                        <a:rPr lang="en-US" altLang="zh-CN" dirty="0"/>
                        <a:t>5 jets</a:t>
                      </a:r>
                      <a:endParaRPr lang="en-US" altLang="zh-CN" dirty="0"/>
                    </a:p>
                  </a:txBody>
                  <a:tcPr/>
                </a:tc>
                <a:tc rowSpan="2">
                  <a:txBody>
                    <a:bodyPr/>
                    <a:lstStyle/>
                    <a:p>
                      <a:r>
                        <a:rPr lang="en-US" altLang="zh-CN" dirty="0"/>
                        <a:t>14.10</a:t>
                      </a:r>
                      <a:endParaRPr lang="en-US" altLang="zh-CN" dirty="0"/>
                    </a:p>
                  </a:txBody>
                  <a:tcPr/>
                </a:tc>
                <a:tc rowSpan="3">
                  <a:txBody>
                    <a:bodyPr/>
                    <a:p>
                      <a:pPr>
                        <a:buNone/>
                      </a:pPr>
                      <a:r>
                        <a:rPr lang="en-US" altLang="zh-CN" b="0" dirty="0"/>
                        <a:t>23.83</a:t>
                      </a:r>
                      <a:endParaRPr lang="en-US" altLang="zh-CN" b="0" dirty="0"/>
                    </a:p>
                  </a:txBody>
                  <a:tcPr/>
                </a:tc>
                <a:tc rowSpan="4">
                  <a:txBody>
                    <a:bodyPr/>
                    <a:lstStyle/>
                    <a:p>
                      <a:r>
                        <a:rPr lang="en-US" altLang="zh-CN" dirty="0"/>
                        <a:t>16.53</a:t>
                      </a:r>
                      <a:endParaRPr lang="en-US" altLang="zh-CN" dirty="0"/>
                    </a:p>
                  </a:txBody>
                  <a:tcPr/>
                </a:tc>
                <a:tc rowSpan="5">
                  <a:txBody>
                    <a:bodyPr/>
                    <a:p>
                      <a:pPr>
                        <a:buNone/>
                      </a:pPr>
                      <a:r>
                        <a:rPr lang="en-US" altLang="zh-CN" dirty="0"/>
                        <a:t>14.21</a:t>
                      </a:r>
                      <a:endParaRPr lang="en-US" altLang="zh-CN" dirty="0"/>
                    </a:p>
                  </a:txBody>
                  <a:tcPr/>
                </a:tc>
              </a:tr>
              <a:tr h="0">
                <a:tc vMerge="1">
                  <a:tcPr/>
                </a:tc>
                <a:tc rowSpan="5">
                  <a:txBody>
                    <a:bodyPr/>
                    <a:p>
                      <a:pPr>
                        <a:buNone/>
                      </a:pPr>
                      <a:r>
                        <a:rPr lang="en-US" altLang="zh-CN" dirty="0"/>
                        <a:t>4 jets</a:t>
                      </a:r>
                      <a:endParaRPr lang="en-US" altLang="zh-CN" dirty="0"/>
                    </a:p>
                  </a:txBody>
                  <a:tcPr/>
                </a:tc>
                <a:tc vMerge="1">
                  <a:tcPr/>
                </a:tc>
                <a:tc vMerge="1">
                  <a:tcPr/>
                </a:tc>
                <a:tc vMerge="1">
                  <a:tcPr/>
                </a:tc>
                <a:tc vMerge="1">
                  <a:tcPr/>
                </a:tc>
              </a:tr>
              <a:tr h="0">
                <a:tc vMerge="1">
                  <a:tcPr/>
                </a:tc>
                <a:tc vMerge="1">
                  <a:tcPr/>
                </a:tc>
                <a:tc rowSpan="4">
                  <a:txBody>
                    <a:bodyPr/>
                    <a:p>
                      <a:pPr>
                        <a:buNone/>
                      </a:pPr>
                      <a:r>
                        <a:rPr lang="en-US" altLang="zh-CN" dirty="0"/>
                        <a:t>20.85</a:t>
                      </a:r>
                      <a:endParaRPr lang="en-US" altLang="zh-CN" dirty="0"/>
                    </a:p>
                  </a:txBody>
                  <a:tcPr/>
                </a:tc>
                <a:tc vMerge="1">
                  <a:tcPr/>
                </a:tc>
                <a:tc vMerge="1">
                  <a:tcPr/>
                </a:tc>
                <a:tc vMerge="1">
                  <a:tcPr/>
                </a:tc>
              </a:tr>
              <a:tr h="0">
                <a:tc vMerge="1">
                  <a:tcPr/>
                </a:tc>
                <a:tc vMerge="1">
                  <a:tcPr/>
                </a:tc>
                <a:tc vMerge="1">
                  <a:tcPr/>
                </a:tc>
                <a:tc rowSpan="3">
                  <a:txBody>
                    <a:bodyPr/>
                    <a:p>
                      <a:pPr>
                        <a:buNone/>
                      </a:pPr>
                      <a:r>
                        <a:rPr lang="en-US" altLang="zh-CN" b="0" dirty="0"/>
                        <a:t>32.77</a:t>
                      </a:r>
                      <a:endParaRPr lang="en-US" altLang="zh-CN" b="0" dirty="0"/>
                    </a:p>
                  </a:txBody>
                  <a:tcPr/>
                </a:tc>
                <a:tc vMerge="1">
                  <a:tcPr/>
                </a:tc>
                <a:tc vMerge="1">
                  <a:tcPr/>
                </a:tc>
              </a:tr>
              <a:tr h="0">
                <a:tc vMerge="1">
                  <a:tcPr/>
                </a:tc>
                <a:tc vMerge="1">
                  <a:tcPr/>
                </a:tc>
                <a:tc vMerge="1">
                  <a:tcPr/>
                </a:tc>
                <a:tc vMerge="1">
                  <a:tcPr/>
                </a:tc>
                <a:tc rowSpan="2">
                  <a:txBody>
                    <a:bodyPr/>
                    <a:p>
                      <a:pPr>
                        <a:buNone/>
                      </a:pPr>
                      <a:r>
                        <a:rPr lang="en-US" altLang="zh-CN" dirty="0"/>
                        <a:t>24.06</a:t>
                      </a:r>
                      <a:endParaRPr lang="en-US" altLang="zh-CN" dirty="0"/>
                    </a:p>
                  </a:txBody>
                  <a:tcPr/>
                </a:tc>
                <a:tc vMerge="1">
                  <a:tcPr/>
                </a:tc>
              </a:tr>
              <a:tr h="365760">
                <a:tc vMerge="1">
                  <a:tcPr/>
                </a:tc>
                <a:tc vMerge="1">
                  <a:tcPr/>
                </a:tc>
                <a:tc vMerge="1">
                  <a:tcPr/>
                </a:tc>
                <a:tc vMerge="1">
                  <a:tcPr/>
                </a:tc>
                <a:tc vMerge="1">
                  <a:tcPr/>
                </a:tc>
                <a:tc>
                  <a:txBody>
                    <a:bodyPr/>
                    <a:p>
                      <a:pPr>
                        <a:buNone/>
                      </a:pPr>
                      <a:r>
                        <a:rPr lang="en-US" altLang="zh-CN" dirty="0"/>
                        <a:t>21.43</a:t>
                      </a:r>
                      <a:endParaRPr lang="en-US" altLang="zh-CN" dirty="0"/>
                    </a:p>
                  </a:txBody>
                  <a:tcPr/>
                </a:tc>
              </a:tr>
              <a:tr h="365760">
                <a:tc vMerge="1">
                  <a:tcPr/>
                </a:tc>
                <a:tc>
                  <a:txBody>
                    <a:bodyPr/>
                    <a:p>
                      <a:pPr>
                        <a:buNone/>
                      </a:pPr>
                      <a:r>
                        <a:rPr lang="en-US" altLang="zh-CN" dirty="0"/>
                        <a:t>3 jets</a:t>
                      </a:r>
                      <a:endParaRPr lang="en-US" altLang="zh-CN" dirty="0"/>
                    </a:p>
                  </a:txBody>
                  <a:tcPr/>
                </a:tc>
                <a:tc>
                  <a:txBody>
                    <a:bodyPr/>
                    <a:p>
                      <a:pPr>
                        <a:buNone/>
                      </a:pPr>
                      <a:r>
                        <a:rPr lang="en-US" altLang="zh-CN" dirty="0"/>
                        <a:t>16.16</a:t>
                      </a:r>
                      <a:endParaRPr lang="en-US" altLang="zh-CN" dirty="0"/>
                    </a:p>
                  </a:txBody>
                  <a:tcPr/>
                </a:tc>
                <a:tc>
                  <a:txBody>
                    <a:bodyPr/>
                    <a:p>
                      <a:pPr>
                        <a:buNone/>
                      </a:pPr>
                      <a:r>
                        <a:rPr lang="en-US" altLang="zh-CN" b="0" dirty="0"/>
                        <a:t>24.81</a:t>
                      </a:r>
                      <a:endParaRPr lang="en-US" altLang="zh-CN" b="0" dirty="0"/>
                    </a:p>
                  </a:txBody>
                  <a:tcPr/>
                </a:tc>
                <a:tc>
                  <a:txBody>
                    <a:bodyPr/>
                    <a:p>
                      <a:pPr>
                        <a:buNone/>
                      </a:pPr>
                      <a:r>
                        <a:rPr lang="en-US" altLang="zh-CN" dirty="0"/>
                        <a:t>22.17</a:t>
                      </a:r>
                      <a:endParaRPr lang="en-US" altLang="zh-CN" dirty="0"/>
                    </a:p>
                  </a:txBody>
                  <a:tcPr/>
                </a:tc>
                <a:tc>
                  <a:txBody>
                    <a:bodyPr/>
                    <a:p>
                      <a:pPr>
                        <a:buNone/>
                      </a:pPr>
                      <a:r>
                        <a:rPr lang="en-US" altLang="zh-CN" dirty="0"/>
                        <a:t>23.49</a:t>
                      </a:r>
                      <a:endParaRPr lang="en-US" altLang="zh-CN" dirty="0"/>
                    </a:p>
                  </a:txBody>
                  <a:tcPr/>
                </a:tc>
              </a:tr>
              <a:tr h="365760">
                <a:tc vMerge="1">
                  <a:tcPr/>
                </a:tc>
                <a:tc>
                  <a:txBody>
                    <a:bodyPr/>
                    <a:p>
                      <a:pPr>
                        <a:buNone/>
                      </a:pPr>
                      <a:r>
                        <a:rPr lang="en-US" altLang="zh-CN" dirty="0"/>
                        <a:t>2 jets</a:t>
                      </a:r>
                      <a:endParaRPr lang="en-US" altLang="zh-CN" dirty="0"/>
                    </a:p>
                  </a:txBody>
                  <a:tcPr/>
                </a:tc>
                <a:tc>
                  <a:txBody>
                    <a:bodyPr/>
                    <a:p>
                      <a:pPr>
                        <a:buNone/>
                      </a:pPr>
                      <a:r>
                        <a:rPr lang="en-US" altLang="zh-CN" dirty="0"/>
                        <a:t>5.87</a:t>
                      </a:r>
                      <a:endParaRPr lang="en-US" altLang="zh-CN" dirty="0"/>
                    </a:p>
                  </a:txBody>
                  <a:tcPr/>
                </a:tc>
                <a:tc>
                  <a:txBody>
                    <a:bodyPr/>
                    <a:p>
                      <a:pPr>
                        <a:buNone/>
                      </a:pPr>
                      <a:r>
                        <a:rPr lang="en-US" altLang="zh-CN" b="0" dirty="0"/>
                        <a:t>8.92</a:t>
                      </a:r>
                      <a:endParaRPr lang="en-US" altLang="zh-CN" b="0" dirty="0"/>
                    </a:p>
                  </a:txBody>
                  <a:tcPr/>
                </a:tc>
                <a:tc>
                  <a:txBody>
                    <a:bodyPr/>
                    <a:p>
                      <a:pPr>
                        <a:buNone/>
                      </a:pPr>
                      <a:r>
                        <a:rPr lang="en-US" altLang="zh-CN" dirty="0"/>
                        <a:t>12.16</a:t>
                      </a:r>
                      <a:endParaRPr lang="en-US" altLang="zh-CN" dirty="0"/>
                    </a:p>
                  </a:txBody>
                  <a:tcPr/>
                </a:tc>
                <a:tc>
                  <a:txBody>
                    <a:bodyPr/>
                    <a:p>
                      <a:pPr>
                        <a:buNone/>
                      </a:pPr>
                      <a:r>
                        <a:rPr lang="en-US" altLang="zh-CN" dirty="0"/>
                        <a:t>15.48</a:t>
                      </a:r>
                      <a:endParaRPr lang="en-US" altLang="zh-CN" dirty="0"/>
                    </a:p>
                  </a:txBody>
                  <a:tcPr/>
                </a:tc>
              </a:tr>
              <a:tr h="365760">
                <a:tc vMerge="1">
                  <a:tcPr/>
                </a:tc>
                <a:tc>
                  <a:txBody>
                    <a:bodyPr/>
                    <a:p>
                      <a:pPr>
                        <a:buNone/>
                      </a:pPr>
                      <a:r>
                        <a:rPr lang="en-US" altLang="zh-CN" dirty="0"/>
                        <a:t>&lt;2 jets</a:t>
                      </a:r>
                      <a:endParaRPr lang="en-US" altLang="zh-CN" dirty="0"/>
                    </a:p>
                  </a:txBody>
                  <a:tcPr/>
                </a:tc>
                <a:tc>
                  <a:txBody>
                    <a:bodyPr/>
                    <a:p>
                      <a:pPr>
                        <a:buNone/>
                      </a:pPr>
                      <a:r>
                        <a:rPr lang="en-US" altLang="zh-CN" dirty="0"/>
                        <a:t>0.98</a:t>
                      </a:r>
                      <a:endParaRPr lang="en-US" altLang="zh-CN" dirty="0"/>
                    </a:p>
                  </a:txBody>
                  <a:tcPr/>
                </a:tc>
                <a:tc>
                  <a:txBody>
                    <a:bodyPr/>
                    <a:p>
                      <a:pPr>
                        <a:buNone/>
                      </a:pPr>
                      <a:r>
                        <a:rPr lang="en-US" altLang="zh-CN" b="0" dirty="0"/>
                        <a:t>1.37</a:t>
                      </a:r>
                      <a:endParaRPr lang="en-US" altLang="zh-CN" b="0" dirty="0"/>
                    </a:p>
                  </a:txBody>
                  <a:tcPr/>
                </a:tc>
                <a:tc>
                  <a:txBody>
                    <a:bodyPr/>
                    <a:p>
                      <a:pPr>
                        <a:buNone/>
                      </a:pPr>
                      <a:r>
                        <a:rPr lang="en-US" altLang="zh-CN" dirty="0"/>
                        <a:t>3.60</a:t>
                      </a:r>
                      <a:endParaRPr lang="en-US" altLang="zh-CN" dirty="0"/>
                    </a:p>
                  </a:txBody>
                  <a:tcPr/>
                </a:tc>
                <a:tc>
                  <a:txBody>
                    <a:bodyPr/>
                    <a:p>
                      <a:pPr>
                        <a:buNone/>
                      </a:pPr>
                      <a:r>
                        <a:rPr lang="en-US" altLang="zh-CN" dirty="0"/>
                        <a:t>7.41</a:t>
                      </a:r>
                      <a:endParaRPr lang="en-US" altLang="zh-CN" dirty="0"/>
                    </a:p>
                  </a:txBody>
                  <a:tcPr/>
                </a:tc>
              </a:tr>
              <a:tr h="365760">
                <a:tc gridSpan="2">
                  <a:txBody>
                    <a:bodyPr/>
                    <a:p>
                      <a:pPr>
                        <a:buNone/>
                      </a:pPr>
                      <a:r>
                        <a:rPr lang="en-US" altLang="zh-CN" dirty="0"/>
                        <a:t>none of the above</a:t>
                      </a:r>
                      <a:endParaRPr lang="en-US" altLang="zh-CN" dirty="0"/>
                    </a:p>
                  </a:txBody>
                  <a:tcPr/>
                </a:tc>
                <a:tc hMerge="1">
                  <a:tcPr/>
                </a:tc>
                <a:tc>
                  <a:txBody>
                    <a:bodyPr/>
                    <a:p>
                      <a:pPr>
                        <a:buNone/>
                      </a:pPr>
                      <a:r>
                        <a:rPr lang="en-US" altLang="zh-CN" dirty="0"/>
                        <a:t>52.07</a:t>
                      </a:r>
                      <a:endParaRPr lang="en-US" altLang="zh-CN" dirty="0"/>
                    </a:p>
                  </a:txBody>
                  <a:tcPr/>
                </a:tc>
                <a:tc>
                  <a:txBody>
                    <a:bodyPr/>
                    <a:p>
                      <a:pPr>
                        <a:buNone/>
                      </a:pPr>
                      <a:r>
                        <a:rPr lang="en-US" altLang="zh-CN" b="0" dirty="0"/>
                        <a:t>109.99</a:t>
                      </a:r>
                      <a:endParaRPr lang="en-US" altLang="zh-CN" b="0" dirty="0"/>
                    </a:p>
                  </a:txBody>
                  <a:tcPr/>
                </a:tc>
                <a:tc>
                  <a:txBody>
                    <a:bodyPr/>
                    <a:p>
                      <a:pPr>
                        <a:buNone/>
                      </a:pPr>
                      <a:r>
                        <a:rPr lang="en-US" altLang="zh-CN" dirty="0"/>
                        <a:t>75.94</a:t>
                      </a:r>
                      <a:endParaRPr lang="en-US" altLang="zh-CN" dirty="0"/>
                    </a:p>
                  </a:txBody>
                  <a:tcPr/>
                </a:tc>
                <a:tc>
                  <a:txBody>
                    <a:bodyPr/>
                    <a:p>
                      <a:pPr>
                        <a:buNone/>
                      </a:pPr>
                      <a:r>
                        <a:rPr lang="en-US" altLang="zh-CN" dirty="0"/>
                        <a:t>66.82</a:t>
                      </a:r>
                      <a:endParaRPr lang="en-US" altLang="zh-CN" dirty="0"/>
                    </a:p>
                  </a:txBody>
                  <a:tcPr/>
                </a:tc>
              </a:tr>
            </a:tbl>
          </a:graphicData>
        </a:graphic>
      </p:graphicFrame>
      <p:sp>
        <p:nvSpPr>
          <p:cNvPr id="2" name="灯片编号占位符 1"/>
          <p:cNvSpPr>
            <a:spLocks noGrp="1"/>
          </p:cNvSpPr>
          <p:nvPr>
            <p:ph type="sldNum" sz="quarter" idx="12"/>
          </p:nvPr>
        </p:nvSpPr>
        <p:spPr/>
        <p:txBody>
          <a:bodyPr/>
          <a:lstStyle/>
          <a:p>
            <a:fld id="{DBA5D038-BF30-49EC-A229-8326185DCAEF}" type="slidenum">
              <a:rPr lang="zh-CN" altLang="en-US" smtClean="0"/>
            </a:fld>
            <a:endParaRPr lang="zh-CN" altLang="en-US"/>
          </a:p>
        </p:txBody>
      </p:sp>
      <p:sp>
        <p:nvSpPr>
          <p:cNvPr id="3" name="标题 2"/>
          <p:cNvSpPr>
            <a:spLocks noGrp="1"/>
          </p:cNvSpPr>
          <p:nvPr>
            <p:ph type="title"/>
          </p:nvPr>
        </p:nvSpPr>
        <p:spPr>
          <a:xfrm>
            <a:off x="250825" y="44450"/>
            <a:ext cx="8229600" cy="958850"/>
          </a:xfrm>
        </p:spPr>
        <p:txBody>
          <a:bodyPr/>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3200" b="1" i="0" u="none" strike="noStrike" kern="1200" cap="none" spc="0" normalizeH="0" baseline="0" noProof="1">
                <a:solidFill>
                  <a:srgbClr val="002060"/>
                </a:solidFill>
                <a:latin typeface="Times New Roman" panose="02020603050405020304" pitchFamily="18" charset="0"/>
                <a:ea typeface="+mj-ea"/>
                <a:cs typeface="Times New Roman" panose="02020603050405020304" pitchFamily="18" charset="0"/>
              </a:rPr>
              <a:t>Cut flow for VVH </a:t>
            </a:r>
            <a:endParaRPr kumimoji="0" lang="en-US" altLang="zh-CN" sz="3200" b="1" i="0" u="none" strike="noStrike" kern="1200" cap="none" spc="0" normalizeH="0" baseline="0" noProof="1">
              <a:solidFill>
                <a:srgbClr val="002060"/>
              </a:solidFill>
              <a:latin typeface="Times New Roman" panose="02020603050405020304" pitchFamily="18" charset="0"/>
              <a:ea typeface="+mj-ea"/>
              <a:cs typeface="Times New Roman" panose="02020603050405020304" pitchFamily="18" charset="0"/>
            </a:endParaRPr>
          </a:p>
        </p:txBody>
      </p:sp>
      <p:sp>
        <p:nvSpPr>
          <p:cNvPr id="18" name="文本框 17"/>
          <p:cNvSpPr txBox="1"/>
          <p:nvPr/>
        </p:nvSpPr>
        <p:spPr>
          <a:xfrm>
            <a:off x="688340" y="1158875"/>
            <a:ext cx="3090545" cy="368300"/>
          </a:xfrm>
          <a:prstGeom prst="rect">
            <a:avLst/>
          </a:prstGeom>
          <a:noFill/>
        </p:spPr>
        <p:txBody>
          <a:bodyPr wrap="square" rtlCol="0">
            <a:spAutoFit/>
          </a:bodyPr>
          <a:p>
            <a:pPr marL="285750" indent="-285750">
              <a:buFont typeface="Arial" panose="020B0604020202020204" pitchFamily="34" charset="0"/>
              <a:buChar char="•"/>
            </a:pPr>
            <a:r>
              <a:rPr lang="en-US" altLang="zh-CN" b="1">
                <a:solidFill>
                  <a:srgbClr val="C00000"/>
                </a:solidFill>
                <a:latin typeface="Times New Roman" panose="02020603050405020304" pitchFamily="18" charset="0"/>
                <a:cs typeface="Times New Roman" panose="02020603050405020304" pitchFamily="18" charset="0"/>
              </a:rPr>
              <a:t>Entries comparison</a:t>
            </a:r>
            <a:endParaRPr lang="en-US" altLang="zh-CN" b="1">
              <a:solidFill>
                <a:srgbClr val="C00000"/>
              </a:solidFill>
              <a:latin typeface="Times New Roman" panose="02020603050405020304" pitchFamily="18" charset="0"/>
              <a:cs typeface="Times New Roman" panose="02020603050405020304" pitchFamily="18" charset="0"/>
            </a:endParaRPr>
          </a:p>
        </p:txBody>
      </p:sp>
      <p:sp>
        <p:nvSpPr>
          <p:cNvPr id="12" name="文本框 11"/>
          <p:cNvSpPr txBox="1"/>
          <p:nvPr/>
        </p:nvSpPr>
        <p:spPr>
          <a:xfrm>
            <a:off x="869950" y="5793105"/>
            <a:ext cx="7267575" cy="337185"/>
          </a:xfrm>
          <a:prstGeom prst="rect">
            <a:avLst/>
          </a:prstGeom>
          <a:noFill/>
        </p:spPr>
        <p:txBody>
          <a:bodyPr wrap="square" rtlCol="0">
            <a:spAutoFit/>
          </a:bodyPr>
          <a:p>
            <a:pPr indent="0">
              <a:buFont typeface="Arial" panose="020B0604020202020204" pitchFamily="34" charset="0"/>
              <a:buNone/>
            </a:pPr>
            <a:r>
              <a:rPr lang="en-US" altLang="zh-CN" sz="1600" b="1">
                <a:solidFill>
                  <a:schemeClr val="accent6">
                    <a:lumMod val="50000"/>
                  </a:schemeClr>
                </a:solidFill>
                <a:latin typeface="Times New Roman" panose="02020603050405020304" pitchFamily="18" charset="0"/>
                <a:cs typeface="Times New Roman" panose="02020603050405020304" pitchFamily="18" charset="0"/>
              </a:rPr>
              <a:t>*None of the above means, no fatjet</a:t>
            </a:r>
            <a:endParaRPr lang="en-US" altLang="zh-CN" sz="1600" b="1">
              <a:solidFill>
                <a:schemeClr val="accent6">
                  <a:lumMod val="50000"/>
                </a:schemeClr>
              </a:solidFill>
              <a:latin typeface="Times New Roman" panose="02020603050405020304" pitchFamily="18" charset="0"/>
              <a:cs typeface="Times New Roman" panose="02020603050405020304" pitchFamily="18" charset="0"/>
            </a:endParaRPr>
          </a:p>
        </p:txBody>
      </p:sp>
      <p:graphicFrame>
        <p:nvGraphicFramePr>
          <p:cNvPr id="5" name="表格 6"/>
          <p:cNvGraphicFramePr>
            <a:graphicFrameLocks noGrp="1"/>
          </p:cNvGraphicFramePr>
          <p:nvPr/>
        </p:nvGraphicFramePr>
        <p:xfrm>
          <a:off x="869950" y="5253355"/>
          <a:ext cx="7267575" cy="365760"/>
        </p:xfrm>
        <a:graphic>
          <a:graphicData uri="http://schemas.openxmlformats.org/drawingml/2006/table">
            <a:tbl>
              <a:tblPr firstRow="1" bandRow="1">
                <a:tableStyleId>{5C22544A-7EE6-4342-B048-85BDC9FD1C3A}</a:tableStyleId>
              </a:tblPr>
              <a:tblGrid>
                <a:gridCol w="2637155"/>
                <a:gridCol w="1134745"/>
                <a:gridCol w="1395730"/>
                <a:gridCol w="1191895"/>
                <a:gridCol w="908050"/>
              </a:tblGrid>
              <a:tr h="365760">
                <a:tc>
                  <a:txBody>
                    <a:bodyPr/>
                    <a:p>
                      <a:pPr>
                        <a:buNone/>
                      </a:pPr>
                      <a:r>
                        <a:rPr lang="en-US" altLang="zh-CN" b="1" dirty="0"/>
                        <a:t>cross section</a:t>
                      </a:r>
                      <a:endParaRPr lang="en-US" altLang="zh-CN" b="1" dirty="0"/>
                    </a:p>
                  </a:txBody>
                  <a:tcPr/>
                </a:tc>
                <a:tc>
                  <a:txBody>
                    <a:bodyPr/>
                    <a:p>
                      <a:pPr>
                        <a:buNone/>
                      </a:pPr>
                      <a:r>
                        <a:rPr lang="en-US" altLang="zh-CN" b="1" dirty="0"/>
                        <a:t>5.19 fb</a:t>
                      </a:r>
                      <a:endParaRPr lang="en-US" altLang="zh-CN" b="1" dirty="0"/>
                    </a:p>
                  </a:txBody>
                  <a:tcPr/>
                </a:tc>
                <a:tc>
                  <a:txBody>
                    <a:bodyPr/>
                    <a:p>
                      <a:pPr>
                        <a:buNone/>
                      </a:pPr>
                      <a:r>
                        <a:rPr lang="en-US" altLang="zh-CN" b="1" dirty="0"/>
                        <a:t>8.23 fb</a:t>
                      </a:r>
                      <a:endParaRPr lang="en-US" altLang="zh-CN" b="1" dirty="0"/>
                    </a:p>
                  </a:txBody>
                  <a:tcPr/>
                </a:tc>
                <a:tc>
                  <a:txBody>
                    <a:bodyPr/>
                    <a:p>
                      <a:pPr>
                        <a:buNone/>
                      </a:pPr>
                      <a:r>
                        <a:rPr lang="en-US" altLang="zh-CN" b="1" dirty="0"/>
                        <a:t>5.37 fb</a:t>
                      </a:r>
                      <a:endParaRPr lang="en-US" altLang="zh-CN" b="1" dirty="0"/>
                    </a:p>
                  </a:txBody>
                  <a:tcPr/>
                </a:tc>
                <a:tc>
                  <a:txBody>
                    <a:bodyPr/>
                    <a:p>
                      <a:pPr>
                        <a:buNone/>
                      </a:pPr>
                      <a:r>
                        <a:rPr lang="en-US" altLang="zh-CN" b="1" dirty="0"/>
                        <a:t>4.24 fb</a:t>
                      </a:r>
                      <a:endParaRPr lang="en-US" altLang="zh-CN" b="1" dirty="0"/>
                    </a:p>
                  </a:txBody>
                  <a:tcPr/>
                </a:tc>
              </a:tr>
            </a:tbl>
          </a:graphicData>
        </a:graphic>
      </p:graphicFrame>
    </p:spTree>
  </p:cSld>
  <p:clrMapOvr>
    <a:masterClrMapping/>
  </p:clrMapOvr>
</p:sld>
</file>

<file path=ppt/tags/tag1.xml><?xml version="1.0" encoding="utf-8"?>
<p:tagLst xmlns:p="http://schemas.openxmlformats.org/presentationml/2006/main">
  <p:tag name="KSO_WM_UNIT_TABLE_BEAUTIFY" val="smartTable{bb251ec3-a866-4d2f-9372-088e614c8e93}"/>
</p:tagLst>
</file>

<file path=ppt/tags/tag2.xml><?xml version="1.0" encoding="utf-8"?>
<p:tagLst xmlns:p="http://schemas.openxmlformats.org/presentationml/2006/main">
  <p:tag name="KSO_WM_UNIT_TABLE_BEAUTIFY" val="smartTable{d7267d71-ebb5-49ac-aacc-a4e451265bc6}"/>
  <p:tag name="TABLE_ENDDRAG_ORIGIN_RECT" val="572*333"/>
  <p:tag name="TABLE_ENDDRAG_RECT" val="65*108*572*333"/>
</p:tagLst>
</file>

<file path=ppt/tags/tag3.xml><?xml version="1.0" encoding="utf-8"?>
<p:tagLst xmlns:p="http://schemas.openxmlformats.org/presentationml/2006/main">
  <p:tag name="KSO_WM_UNIT_TABLE_BEAUTIFY" val="smartTable{d7267d71-ebb5-49ac-aacc-a4e451265bc6}"/>
  <p:tag name="TABLE_ENDDRAG_ORIGIN_RECT" val="635*394"/>
  <p:tag name="TABLE_ENDDRAG_RECT" val="48*121*636*394"/>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3003</Words>
  <Application>WPS 演示</Application>
  <PresentationFormat>宽屏</PresentationFormat>
  <Paragraphs>556</Paragraphs>
  <Slides>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vt:i4>
      </vt:variant>
    </vt:vector>
  </HeadingPairs>
  <TitlesOfParts>
    <vt:vector size="17" baseType="lpstr">
      <vt:lpstr>Arial</vt:lpstr>
      <vt:lpstr>宋体</vt:lpstr>
      <vt:lpstr>Wingdings</vt:lpstr>
      <vt:lpstr>Times New Roman</vt:lpstr>
      <vt:lpstr>Cambria Math</vt:lpstr>
      <vt:lpstr>MS Mincho</vt:lpstr>
      <vt:lpstr>Calibri</vt:lpstr>
      <vt:lpstr>微软雅黑</vt:lpstr>
      <vt:lpstr>Arial Unicode MS</vt:lpstr>
      <vt:lpstr>Office 主题</vt:lpstr>
      <vt:lpstr>All Hadronic Final States  VVH Events Study</vt:lpstr>
      <vt:lpstr>PowerPoint 演示文稿</vt:lpstr>
      <vt:lpstr>Purpose of Study</vt:lpstr>
      <vt:lpstr>Jet/Fatjet Selection  </vt:lpstr>
      <vt:lpstr>Lepton Selection  </vt:lpstr>
      <vt:lpstr>Cut flow for VVH </vt:lpstr>
      <vt:lpstr>Cut flow for VVH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谷妍锡</dc:creator>
  <cp:lastModifiedBy>红茶</cp:lastModifiedBy>
  <cp:revision>9</cp:revision>
  <dcterms:created xsi:type="dcterms:W3CDTF">2021-10-18T02:50:00Z</dcterms:created>
  <dcterms:modified xsi:type="dcterms:W3CDTF">2022-01-25T02:27:20Z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A7FA94ED5B1B4F4D814DF773CDCD87D3</vt:lpwstr>
  </property>
  <property fmtid="{D5CDD505-2E9C-101B-9397-08002B2CF9AE}" pid="3" name="KSOProductBuildVer">
    <vt:lpwstr>2052-11.1.0.11294</vt:lpwstr>
  </property>
</Properties>
</file>